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7" r:id="rId2"/>
    <p:sldId id="258" r:id="rId3"/>
    <p:sldId id="260" r:id="rId4"/>
    <p:sldId id="261" r:id="rId5"/>
    <p:sldId id="263" r:id="rId6"/>
    <p:sldId id="282" r:id="rId7"/>
    <p:sldId id="264" r:id="rId8"/>
    <p:sldId id="283" r:id="rId9"/>
    <p:sldId id="268" r:id="rId10"/>
    <p:sldId id="269" r:id="rId11"/>
    <p:sldId id="270" r:id="rId12"/>
    <p:sldId id="271" r:id="rId13"/>
    <p:sldId id="273" r:id="rId14"/>
    <p:sldId id="272" r:id="rId15"/>
    <p:sldId id="274" r:id="rId16"/>
    <p:sldId id="275" r:id="rId17"/>
    <p:sldId id="277" r:id="rId18"/>
    <p:sldId id="278" r:id="rId19"/>
    <p:sldId id="279" r:id="rId20"/>
    <p:sldId id="285" r:id="rId21"/>
    <p:sldId id="281" r:id="rId22"/>
    <p:sldId id="286" r:id="rId23"/>
  </p:sldIdLst>
  <p:sldSz cx="9144000" cy="6858000" type="screen4x3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Destaqu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C27726-7153-4AB5-9191-31A82EA6E63B}" type="datetimeFigureOut">
              <a:rPr lang="pt-PT" smtClean="0"/>
              <a:pPr/>
              <a:t>12-07-2012</a:t>
            </a:fld>
            <a:endParaRPr lang="pt-PT"/>
          </a:p>
        </p:txBody>
      </p:sp>
      <p:sp>
        <p:nvSpPr>
          <p:cNvPr id="4" name="Marcador de Posição da Imagem do Diapositivo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Marcador de Posição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1DFFB98-366C-4799-98DB-EF2CD41C32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Imagem do Diapositivo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Posição de Nota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DE9041-A838-4960-A68B-394F995749D3}" type="slidenum">
              <a:rPr lang="pt-PT" smtClean="0"/>
              <a:pPr/>
              <a:t>20</a:t>
            </a:fld>
            <a:endParaRPr lang="pt-P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Faça clique para editar o estilo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20B35-26C0-4AE2-8E07-517FFCCCAD6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B1AAC-8E1C-46A6-8CFC-97CA021F44D2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A0EA0-49EB-448E-B867-0DA47896BE7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C4B4A-F076-4CD7-A180-02A5BC22199C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B90A3-0D54-4180-860D-9F24DE8C7B7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5B0DC6-7C7E-4BA8-BE99-03D10AAAAC23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0D2C02-87CE-41E0-A95D-DBD366F92523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F4B41-F875-49FF-9F95-22823EB16F53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CC1CC-FABC-409C-804C-125AFFC63735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8707D-ADD7-4D13-99E0-CDFE0F5AD139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E052A5-AB63-4255-8451-FA35AC2B4FB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95739A-A5C8-42C7-A07D-0AF2681ECAC0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174EFA-4AED-4E55-B49D-1482128E6583}" type="slidenum">
              <a:rPr lang="pt-PT" smtClean="0"/>
              <a:pPr/>
              <a:t>‹nº›</a:t>
            </a:fld>
            <a:endParaRPr lang="pt-PT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467544" y="332656"/>
            <a:ext cx="8229600" cy="4668763"/>
          </a:xfrm>
          <a:solidFill>
            <a:schemeClr val="accent5">
              <a:lumMod val="20000"/>
              <a:lumOff val="80000"/>
            </a:schemeClr>
          </a:solidFill>
          <a:ln w="12700">
            <a:solidFill>
              <a:schemeClr val="accent6">
                <a:lumMod val="75000"/>
              </a:schemeClr>
            </a:solidFill>
          </a:ln>
        </p:spPr>
        <p:txBody>
          <a:bodyPr>
            <a:normAutofit/>
          </a:bodyPr>
          <a:lstStyle/>
          <a:p>
            <a:pPr algn="ctr">
              <a:buNone/>
            </a:pPr>
            <a:r>
              <a:rPr lang="pt-PT" dirty="0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PowerPoint para alunos</a:t>
            </a:r>
          </a:p>
          <a:p>
            <a:pPr algn="ctr">
              <a:buNone/>
            </a:pPr>
            <a:endParaRPr lang="pt-PT" sz="1600" dirty="0" smtClean="0">
              <a:solidFill>
                <a:srgbClr val="FF0000"/>
              </a:solidFill>
            </a:endParaRPr>
          </a:p>
          <a:p>
            <a:pPr algn="ctr">
              <a:buNone/>
            </a:pPr>
            <a:endParaRPr lang="pt-PT" sz="1600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t-PT" sz="6000" dirty="0" smtClean="0">
                <a:solidFill>
                  <a:schemeClr val="accent6">
                    <a:lumMod val="75000"/>
                  </a:schemeClr>
                </a:solidFill>
              </a:rPr>
              <a:t>Acordo Ortográfico</a:t>
            </a:r>
          </a:p>
          <a:p>
            <a:pPr algn="ctr">
              <a:buNone/>
            </a:pPr>
            <a:endParaRPr lang="pt-PT" sz="1600" dirty="0" smtClean="0">
              <a:solidFill>
                <a:srgbClr val="FF0000"/>
              </a:solidFill>
            </a:endParaRPr>
          </a:p>
          <a:p>
            <a:pPr algn="ctr">
              <a:buNone/>
            </a:pPr>
            <a:endParaRPr lang="pt-PT" sz="1600" dirty="0" smtClean="0">
              <a:solidFill>
                <a:srgbClr val="FF0000"/>
              </a:solidFill>
            </a:endParaRPr>
          </a:p>
          <a:p>
            <a:pPr algn="ctr">
              <a:buNone/>
            </a:pPr>
            <a:endParaRPr lang="pt-PT" sz="1600" dirty="0" smtClean="0">
              <a:solidFill>
                <a:srgbClr val="FF0000"/>
              </a:solidFill>
            </a:endParaRPr>
          </a:p>
          <a:p>
            <a:pPr algn="ctr">
              <a:buNone/>
            </a:pPr>
            <a:r>
              <a:rPr lang="pt-PT" sz="2000" dirty="0" smtClean="0">
                <a:solidFill>
                  <a:schemeClr val="accent5">
                    <a:lumMod val="60000"/>
                    <a:lumOff val="40000"/>
                  </a:schemeClr>
                </a:solidFill>
              </a:rPr>
              <a:t>Trabalho de  Ana Paula Ferraz  Coutinho e Julieta Sá Januário</a:t>
            </a:r>
          </a:p>
          <a:p>
            <a:pPr algn="ctr">
              <a:buNone/>
            </a:pPr>
            <a:endParaRPr lang="pt-PT" sz="2000" dirty="0" smtClean="0">
              <a:solidFill>
                <a:schemeClr val="accent5">
                  <a:lumMod val="60000"/>
                  <a:lumOff val="40000"/>
                </a:schemeClr>
              </a:solidFill>
            </a:endParaRPr>
          </a:p>
          <a:p>
            <a:pPr algn="ctr">
              <a:buNone/>
            </a:pPr>
            <a:endParaRPr lang="pt-PT" sz="2000" dirty="0" smtClean="0">
              <a:solidFill>
                <a:schemeClr val="accent5">
                  <a:lumMod val="60000"/>
                  <a:lumOff val="40000"/>
                </a:schemeClr>
              </a:solidFill>
            </a:endParaRPr>
          </a:p>
          <a:p>
            <a:pPr algn="ctr">
              <a:buNone/>
            </a:pPr>
            <a:r>
              <a:rPr lang="pt-PT" sz="2000" b="1" dirty="0" smtClean="0">
                <a:solidFill>
                  <a:schemeClr val="accent5"/>
                </a:solidFill>
              </a:rPr>
              <a:t>FONTE: NOESIS, Nº 81 (DESTACÁVEL) – com adaptações.</a:t>
            </a:r>
            <a:endParaRPr lang="pt-PT" sz="2000" b="1" dirty="0">
              <a:solidFill>
                <a:schemeClr val="accent5"/>
              </a:solidFill>
            </a:endParaRP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7BBA9-C274-4E05-A094-D00A1D839A27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ângulo 1"/>
          <p:cNvSpPr/>
          <p:nvPr/>
        </p:nvSpPr>
        <p:spPr>
          <a:xfrm>
            <a:off x="899592" y="476672"/>
            <a:ext cx="7776000" cy="55800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r>
              <a:rPr lang="pt-PT" sz="3200" dirty="0" smtClean="0"/>
              <a:t>	</a:t>
            </a:r>
          </a:p>
          <a:p>
            <a:endParaRPr lang="pt-PT" sz="3200" dirty="0"/>
          </a:p>
          <a:p>
            <a:pPr algn="just"/>
            <a:r>
              <a:rPr lang="pt-PT" sz="3600" b="1" dirty="0" smtClean="0">
                <a:solidFill>
                  <a:schemeClr val="accent5">
                    <a:lumMod val="75000"/>
                  </a:schemeClr>
                </a:solidFill>
              </a:rPr>
              <a:t>Como </a:t>
            </a:r>
            <a:r>
              <a:rPr lang="pt-PT" sz="3600" b="1" dirty="0">
                <a:solidFill>
                  <a:schemeClr val="accent5">
                    <a:lumMod val="75000"/>
                  </a:schemeClr>
                </a:solidFill>
              </a:rPr>
              <a:t>pudeste observar no exercício anterior, ao longo da evolução do português, já houve consoantes </a:t>
            </a:r>
            <a:r>
              <a:rPr lang="pt-PT" sz="3600" b="1" dirty="0" smtClean="0">
                <a:solidFill>
                  <a:schemeClr val="accent5">
                    <a:lumMod val="75000"/>
                  </a:schemeClr>
                </a:solidFill>
              </a:rPr>
              <a:t>que desapareceram, porque…</a:t>
            </a:r>
            <a:endParaRPr lang="pt-PT" sz="3600" b="1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pt-PT" sz="3200" b="1" dirty="0" smtClean="0">
                <a:solidFill>
                  <a:schemeClr val="accent5">
                    <a:lumMod val="75000"/>
                  </a:schemeClr>
                </a:solidFill>
              </a:rPr>
              <a:t>________________________________________________________________________________</a:t>
            </a:r>
            <a:r>
              <a:rPr lang="pt-PT" sz="3200" b="1" dirty="0" smtClean="0">
                <a:solidFill>
                  <a:schemeClr val="accent6">
                    <a:lumMod val="75000"/>
                  </a:schemeClr>
                </a:solidFill>
              </a:rPr>
              <a:t>(</a:t>
            </a:r>
            <a:r>
              <a:rPr lang="pt-PT" sz="3200" b="1" dirty="0">
                <a:solidFill>
                  <a:schemeClr val="accent6">
                    <a:lumMod val="75000"/>
                  </a:schemeClr>
                </a:solidFill>
              </a:rPr>
              <a:t>preenche o espaço</a:t>
            </a:r>
            <a:r>
              <a:rPr lang="pt-PT" sz="3200" b="1" dirty="0" smtClean="0">
                <a:solidFill>
                  <a:schemeClr val="accent6">
                    <a:lumMod val="75000"/>
                  </a:schemeClr>
                </a:solidFill>
              </a:rPr>
              <a:t>)</a:t>
            </a:r>
          </a:p>
          <a:p>
            <a:endParaRPr lang="pt-PT" sz="3200" dirty="0"/>
          </a:p>
          <a:p>
            <a:endParaRPr lang="pt-PT" sz="3200" dirty="0" smtClean="0"/>
          </a:p>
          <a:p>
            <a:endParaRPr lang="pt-PT" sz="3200" dirty="0"/>
          </a:p>
          <a:p>
            <a:endParaRPr lang="pt-PT" sz="3200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C8407-5CA4-43E7-AE9E-D54A7C12D0F9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10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pt-PT" sz="3200" b="1" dirty="0">
                <a:solidFill>
                  <a:schemeClr val="accent5">
                    <a:lumMod val="75000"/>
                  </a:schemeClr>
                </a:solidFill>
              </a:rPr>
              <a:t>Escreve as palavras que se seguem, aplicando a regra “O que não se ouve não se escreve”:</a:t>
            </a: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85000" lnSpcReduction="20000"/>
          </a:bodyPr>
          <a:lstStyle/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a) </a:t>
            </a:r>
            <a:r>
              <a:rPr lang="pt-PT" sz="4000" b="1" dirty="0" err="1" smtClean="0">
                <a:solidFill>
                  <a:schemeClr val="accent5">
                    <a:lumMod val="75000"/>
                  </a:schemeClr>
                </a:solidFill>
              </a:rPr>
              <a:t>projecto</a:t>
            </a:r>
            <a:endParaRPr lang="pt-PT" sz="4000" b="1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pt-PT" sz="3600" b="1" dirty="0" smtClean="0">
                <a:solidFill>
                  <a:schemeClr val="accent5">
                    <a:lumMod val="75000"/>
                  </a:schemeClr>
                </a:solidFill>
              </a:rPr>
              <a:t>b)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 </a:t>
            </a:r>
            <a:r>
              <a:rPr lang="pt-PT" sz="4000" b="1" dirty="0" err="1" smtClean="0">
                <a:solidFill>
                  <a:schemeClr val="accent5">
                    <a:lumMod val="75000"/>
                  </a:schemeClr>
                </a:solidFill>
              </a:rPr>
              <a:t>assumpção</a:t>
            </a:r>
            <a:endParaRPr lang="pt-PT" sz="4000" b="1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c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</a:t>
            </a:r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accionar</a:t>
            </a: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d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</a:t>
            </a:r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contacto</a:t>
            </a: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e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adoptar</a:t>
            </a: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f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</a:t>
            </a:r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adopção</a:t>
            </a: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g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</a:t>
            </a:r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óptimo</a:t>
            </a:r>
          </a:p>
          <a:p>
            <a:r>
              <a:rPr lang="pt-PT" sz="4000" b="1" dirty="0">
                <a:solidFill>
                  <a:schemeClr val="accent5">
                    <a:lumMod val="75000"/>
                  </a:schemeClr>
                </a:solidFill>
              </a:rPr>
              <a:t>h</a:t>
            </a:r>
            <a:r>
              <a:rPr lang="pt-PT" sz="4000" b="1" dirty="0" smtClean="0">
                <a:solidFill>
                  <a:schemeClr val="accent5">
                    <a:lumMod val="75000"/>
                  </a:schemeClr>
                </a:solidFill>
              </a:rPr>
              <a:t>) </a:t>
            </a:r>
            <a:r>
              <a:rPr lang="pt-PT" sz="4000" b="1" dirty="0" err="1" smtClean="0">
                <a:solidFill>
                  <a:schemeClr val="accent5">
                    <a:lumMod val="75000"/>
                  </a:schemeClr>
                </a:solidFill>
              </a:rPr>
              <a:t>peremptório</a:t>
            </a:r>
            <a:endParaRPr lang="pt-PT" sz="4000" b="1" dirty="0">
              <a:solidFill>
                <a:schemeClr val="accent5">
                  <a:lumMod val="75000"/>
                </a:schemeClr>
              </a:solidFill>
            </a:endParaRPr>
          </a:p>
          <a:p>
            <a:endParaRPr lang="pt-PT" sz="4000" b="1" dirty="0">
              <a:solidFill>
                <a:schemeClr val="accent5">
                  <a:lumMod val="75000"/>
                </a:schemeClr>
              </a:solidFill>
            </a:endParaRPr>
          </a:p>
          <a:p>
            <a:pPr>
              <a:buNone/>
            </a:pPr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  <a:p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0D618-4C12-4AAA-BD48-063EAF7DE3BA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11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ângulo 1"/>
          <p:cNvSpPr/>
          <p:nvPr/>
        </p:nvSpPr>
        <p:spPr>
          <a:xfrm>
            <a:off x="1043608" y="404664"/>
            <a:ext cx="7128792" cy="5544000"/>
          </a:xfrm>
          <a:prstGeom prst="rect">
            <a:avLst/>
          </a:prstGeom>
          <a:solidFill>
            <a:schemeClr val="accent6"/>
          </a:solidFill>
        </p:spPr>
        <p:txBody>
          <a:bodyPr wrap="square">
            <a:spAutoFit/>
          </a:bodyPr>
          <a:lstStyle/>
          <a:p>
            <a:endParaRPr lang="pt-PT" sz="3200" b="1" dirty="0" smtClean="0">
              <a:solidFill>
                <a:srgbClr val="FF0000"/>
              </a:solidFill>
            </a:endParaRPr>
          </a:p>
          <a:p>
            <a:r>
              <a:rPr lang="pt-PT" sz="3200" b="1" dirty="0" smtClean="0">
                <a:solidFill>
                  <a:schemeClr val="accent6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                 Conclusão</a:t>
            </a:r>
            <a:r>
              <a:rPr lang="pt-PT" sz="3200" b="1" dirty="0">
                <a:solidFill>
                  <a:schemeClr val="accent6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: </a:t>
            </a:r>
            <a:endParaRPr lang="pt-PT" sz="3200" b="1" dirty="0" smtClean="0">
              <a:solidFill>
                <a:schemeClr val="accent6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r>
              <a:rPr lang="pt-PT" sz="3200" b="1" dirty="0" smtClean="0"/>
              <a:t>    1. As </a:t>
            </a:r>
            <a:r>
              <a:rPr lang="pt-PT" sz="3200" b="1" dirty="0"/>
              <a:t>consoantes c (</a:t>
            </a:r>
            <a:r>
              <a:rPr lang="pt-PT" sz="3200" b="1" dirty="0" err="1"/>
              <a:t>cc</a:t>
            </a:r>
            <a:r>
              <a:rPr lang="pt-PT" sz="3200" b="1" dirty="0"/>
              <a:t>, </a:t>
            </a:r>
            <a:r>
              <a:rPr lang="pt-PT" sz="3200" b="1" dirty="0" err="1" smtClean="0"/>
              <a:t>cç</a:t>
            </a:r>
            <a:r>
              <a:rPr lang="pt-PT" sz="3200" b="1" dirty="0" smtClean="0"/>
              <a:t>, </a:t>
            </a:r>
            <a:r>
              <a:rPr lang="pt-PT" sz="3200" b="1" dirty="0" err="1"/>
              <a:t>ct</a:t>
            </a:r>
            <a:r>
              <a:rPr lang="pt-PT" sz="3200" b="1" dirty="0" smtClean="0"/>
              <a:t>)</a:t>
            </a:r>
          </a:p>
          <a:p>
            <a:r>
              <a:rPr lang="pt-PT" sz="3200" b="1" dirty="0" smtClean="0"/>
              <a:t>   e </a:t>
            </a:r>
            <a:r>
              <a:rPr lang="pt-PT" sz="3200" b="1" dirty="0"/>
              <a:t>p (</a:t>
            </a:r>
            <a:r>
              <a:rPr lang="pt-PT" sz="3200" b="1" dirty="0" err="1"/>
              <a:t>pc</a:t>
            </a:r>
            <a:r>
              <a:rPr lang="pt-PT" sz="3200" b="1" dirty="0"/>
              <a:t>, </a:t>
            </a:r>
            <a:r>
              <a:rPr lang="pt-PT" sz="3200" b="1" dirty="0" err="1"/>
              <a:t>pç</a:t>
            </a:r>
            <a:r>
              <a:rPr lang="pt-PT" sz="3200" b="1" dirty="0"/>
              <a:t>, </a:t>
            </a:r>
            <a:r>
              <a:rPr lang="pt-PT" sz="3200" b="1" dirty="0" err="1"/>
              <a:t>pt</a:t>
            </a:r>
            <a:r>
              <a:rPr lang="pt-PT" sz="3200" b="1" dirty="0"/>
              <a:t>) que não se ouvem </a:t>
            </a:r>
            <a:r>
              <a:rPr lang="pt-PT" sz="3200" b="1" dirty="0" smtClean="0"/>
              <a:t>   </a:t>
            </a:r>
          </a:p>
          <a:p>
            <a:r>
              <a:rPr lang="pt-PT" sz="3200" b="1" dirty="0" smtClean="0"/>
              <a:t>   caem</a:t>
            </a:r>
            <a:r>
              <a:rPr lang="pt-PT" sz="3200" b="1" dirty="0"/>
              <a:t>. </a:t>
            </a:r>
            <a:endParaRPr lang="pt-PT" sz="3200" b="1" dirty="0" smtClean="0"/>
          </a:p>
          <a:p>
            <a:endParaRPr lang="pt-PT" sz="3200" b="1" dirty="0" smtClean="0"/>
          </a:p>
          <a:p>
            <a:r>
              <a:rPr lang="pt-PT" sz="3200" b="1" dirty="0" smtClean="0"/>
              <a:t>   2. Uma exceção </a:t>
            </a:r>
            <a:r>
              <a:rPr lang="pt-PT" sz="3200" b="1" dirty="0"/>
              <a:t>a esta regra </a:t>
            </a:r>
            <a:r>
              <a:rPr lang="pt-PT" sz="3200" b="1" dirty="0" smtClean="0"/>
              <a:t>de que    </a:t>
            </a:r>
          </a:p>
          <a:p>
            <a:r>
              <a:rPr lang="pt-PT" sz="3200" b="1" dirty="0" smtClean="0"/>
              <a:t>   o que </a:t>
            </a:r>
            <a:r>
              <a:rPr lang="pt-PT" sz="3200" b="1" dirty="0"/>
              <a:t>se não ouve se não escreve é </a:t>
            </a:r>
            <a:endParaRPr lang="pt-PT" sz="3200" b="1" dirty="0" smtClean="0"/>
          </a:p>
          <a:p>
            <a:r>
              <a:rPr lang="pt-PT" sz="3200" b="1" dirty="0" smtClean="0"/>
              <a:t>   o h inicial</a:t>
            </a:r>
            <a:r>
              <a:rPr lang="pt-PT" sz="3200" b="1" dirty="0"/>
              <a:t>: habitante; </a:t>
            </a:r>
            <a:r>
              <a:rPr lang="pt-PT" sz="3200" b="1" dirty="0" smtClean="0"/>
              <a:t>húmido…</a:t>
            </a:r>
            <a:endParaRPr lang="pt-PT" sz="4400" b="1" dirty="0" smtClean="0"/>
          </a:p>
          <a:p>
            <a:endParaRPr lang="pt-PT" sz="3600" b="1" dirty="0"/>
          </a:p>
          <a:p>
            <a:endParaRPr lang="pt-PT" sz="3600" b="1" dirty="0" smtClean="0"/>
          </a:p>
          <a:p>
            <a:endParaRPr lang="pt-PT" sz="3600" b="1" dirty="0" smtClean="0"/>
          </a:p>
          <a:p>
            <a:endParaRPr lang="pt-PT" sz="3600" b="1" dirty="0"/>
          </a:p>
          <a:p>
            <a:endParaRPr lang="pt-PT" sz="3600" b="1" dirty="0" smtClean="0"/>
          </a:p>
          <a:p>
            <a:endParaRPr lang="pt-PT" sz="3600" b="1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3404C-2E80-486D-B762-CDB4CB12E953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12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>
            <a:normAutofit/>
          </a:bodyPr>
          <a:lstStyle/>
          <a:p>
            <a:r>
              <a:rPr lang="pt-PT" b="1" dirty="0" smtClean="0"/>
              <a:t>A Acentuação</a:t>
            </a:r>
            <a:endParaRPr lang="pt-PT" b="1" dirty="0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7907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608622"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>
                          <a:solidFill>
                            <a:schemeClr val="tx1"/>
                          </a:solidFill>
                        </a:rPr>
                        <a:t>ACENTO</a:t>
                      </a:r>
                      <a:endParaRPr lang="pt-PT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CONTEXTO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EXEMPLO</a:t>
                      </a:r>
                      <a:endParaRPr lang="pt-PT" dirty="0"/>
                    </a:p>
                  </a:txBody>
                  <a:tcPr/>
                </a:tc>
              </a:tr>
              <a:tr h="608622">
                <a:tc rowSpan="4"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 algn="ctr"/>
                      <a:r>
                        <a:rPr lang="pt-PT" sz="2800" b="1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DESAPARECE</a:t>
                      </a:r>
                      <a:endParaRPr lang="pt-PT" sz="2800" b="1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-oi- em penúltima sílaba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Joia </a:t>
                      </a: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* Comboio já não tinha acento</a:t>
                      </a:r>
                      <a:endParaRPr lang="pt-PT" dirty="0"/>
                    </a:p>
                  </a:txBody>
                  <a:tcPr/>
                </a:tc>
              </a:tr>
              <a:tr h="1050498">
                <a:tc vMerge="1">
                  <a:txBody>
                    <a:bodyPr/>
                    <a:lstStyle/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Verbos com duas vogais iguais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Creem </a:t>
                      </a: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* enjoo, voo, perdoo, já não tinham acento.</a:t>
                      </a:r>
                      <a:endParaRPr lang="pt-PT" dirty="0"/>
                    </a:p>
                  </a:txBody>
                  <a:tcPr/>
                </a:tc>
              </a:tr>
              <a:tr h="608622">
                <a:tc vMerge="1">
                  <a:txBody>
                    <a:bodyPr/>
                    <a:lstStyle/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Verbos com qu ou gu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Adeque</a:t>
                      </a:r>
                      <a:endParaRPr lang="pt-PT" dirty="0"/>
                    </a:p>
                  </a:txBody>
                  <a:tcPr/>
                </a:tc>
              </a:tr>
              <a:tr h="608622">
                <a:tc vMerge="1">
                  <a:txBody>
                    <a:bodyPr/>
                    <a:lstStyle/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Pára, pêlo, pêra; pólo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Para, pelo, pera; polo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3DCD4-4530-46A0-9740-791E5F8F288D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13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/>
          <a:lstStyle/>
          <a:p>
            <a:r>
              <a:rPr lang="pt-PT" b="1" dirty="0" smtClean="0"/>
              <a:t>A ACENTUAÇÃO</a:t>
            </a:r>
            <a:endParaRPr lang="pt-PT" b="1" dirty="0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075240" cy="34849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7620"/>
                <a:gridCol w="4037620"/>
              </a:tblGrid>
              <a:tr h="608622"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ACENTO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EXEMPLOS</a:t>
                      </a:r>
                      <a:endParaRPr lang="pt-PT" dirty="0"/>
                    </a:p>
                  </a:txBody>
                  <a:tcPr/>
                </a:tc>
              </a:tr>
              <a:tr h="2876364"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 algn="ctr"/>
                      <a:r>
                        <a:rPr lang="pt-PT" sz="3600" b="1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MANTÉM-SE</a:t>
                      </a:r>
                      <a:endParaRPr lang="pt-PT" sz="3600" b="1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 algn="ctr"/>
                      <a:r>
                        <a:rPr lang="pt-PT" sz="2400" dirty="0" smtClean="0"/>
                        <a:t>Pôr</a:t>
                      </a:r>
                    </a:p>
                    <a:p>
                      <a:pPr algn="ctr"/>
                      <a:r>
                        <a:rPr lang="pt-PT" sz="2400" dirty="0" smtClean="0"/>
                        <a:t>Pôde</a:t>
                      </a:r>
                      <a:endParaRPr lang="pt-PT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1BA98-5E90-4591-953B-014C336ACF24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14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/>
          <a:lstStyle/>
          <a:p>
            <a:r>
              <a:rPr lang="pt-PT" b="1" dirty="0" smtClean="0"/>
              <a:t>A ACENTUAÇÃO</a:t>
            </a:r>
            <a:endParaRPr lang="pt-PT" b="1" dirty="0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7907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608622"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ACENTO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Formas do pretérito perfeito do indicativo</a:t>
                      </a:r>
                    </a:p>
                    <a:p>
                      <a:r>
                        <a:rPr lang="pt-PT" sz="18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verbos 1.ª conjugação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sz="18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Presente conjuntivo verbo dar</a:t>
                      </a:r>
                      <a:endParaRPr lang="pt-PT" dirty="0"/>
                    </a:p>
                  </a:txBody>
                  <a:tcPr/>
                </a:tc>
              </a:tr>
              <a:tr h="2876364"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pPr algn="ctr"/>
                      <a:r>
                        <a:rPr lang="pt-PT" sz="2800" b="1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É</a:t>
                      </a:r>
                      <a:r>
                        <a:rPr lang="pt-PT" sz="2800" b="1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 FACULTATIVO</a:t>
                      </a:r>
                      <a:endParaRPr lang="pt-PT" sz="2800" b="1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Louvámos/louvamos</a:t>
                      </a:r>
                      <a:endParaRPr lang="pt-PT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Dêmos/demos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BEF275-046D-4A45-A16D-D09BF4677AF9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15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>
            <a:normAutofit/>
          </a:bodyPr>
          <a:lstStyle/>
          <a:p>
            <a:r>
              <a:rPr lang="pt-PT" sz="3200" b="1" dirty="0" smtClean="0"/>
              <a:t>Indica as palavras </a:t>
            </a:r>
            <a:r>
              <a:rPr lang="pt-PT" sz="3200" b="1" dirty="0"/>
              <a:t>que estão certas, segundo </a:t>
            </a:r>
            <a:r>
              <a:rPr lang="pt-PT" sz="3200" b="1" dirty="0" smtClean="0"/>
              <a:t>o novo </a:t>
            </a:r>
            <a:r>
              <a:rPr lang="pt-PT" sz="3200" b="1" dirty="0"/>
              <a:t>acordo ortográfico:</a:t>
            </a: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75000"/>
            </a:schemeClr>
          </a:solidFill>
        </p:spPr>
        <p:txBody>
          <a:bodyPr/>
          <a:lstStyle/>
          <a:p>
            <a:r>
              <a:rPr lang="pt-PT" dirty="0" err="1"/>
              <a:t>Boia</a:t>
            </a:r>
            <a:r>
              <a:rPr lang="pt-PT" dirty="0"/>
              <a:t> </a:t>
            </a:r>
            <a:r>
              <a:rPr lang="pt-PT" dirty="0" smtClean="0"/>
              <a:t>                                    Comboio</a:t>
            </a:r>
            <a:endParaRPr lang="pt-PT" dirty="0"/>
          </a:p>
          <a:p>
            <a:r>
              <a:rPr lang="pt-PT" dirty="0"/>
              <a:t>Paranóia </a:t>
            </a:r>
            <a:r>
              <a:rPr lang="pt-PT" dirty="0" smtClean="0"/>
              <a:t>                             Lêem</a:t>
            </a:r>
            <a:endParaRPr lang="pt-PT" dirty="0"/>
          </a:p>
          <a:p>
            <a:r>
              <a:rPr lang="pt-PT" dirty="0"/>
              <a:t>Vêm </a:t>
            </a:r>
            <a:r>
              <a:rPr lang="pt-PT" dirty="0" smtClean="0"/>
              <a:t>                                     </a:t>
            </a:r>
            <a:r>
              <a:rPr lang="pt-PT" dirty="0" err="1" smtClean="0"/>
              <a:t>Deem</a:t>
            </a:r>
            <a:endParaRPr lang="pt-PT" dirty="0"/>
          </a:p>
          <a:p>
            <a:r>
              <a:rPr lang="pt-PT" dirty="0"/>
              <a:t>Para (verbo) </a:t>
            </a:r>
            <a:r>
              <a:rPr lang="pt-PT" dirty="0" smtClean="0"/>
              <a:t>                       Pêlo</a:t>
            </a:r>
            <a:endParaRPr lang="pt-PT" dirty="0"/>
          </a:p>
          <a:p>
            <a:r>
              <a:rPr lang="pt-PT" dirty="0"/>
              <a:t>Por (verbo) </a:t>
            </a:r>
            <a:r>
              <a:rPr lang="pt-PT" dirty="0" smtClean="0"/>
              <a:t>                        Afinámos</a:t>
            </a:r>
            <a:endParaRPr lang="pt-PT" dirty="0"/>
          </a:p>
          <a:p>
            <a:r>
              <a:rPr lang="pt-PT" dirty="0"/>
              <a:t>Girassóis </a:t>
            </a:r>
            <a:r>
              <a:rPr lang="pt-PT" dirty="0" smtClean="0"/>
              <a:t>                            Averigúe</a:t>
            </a:r>
            <a:endParaRPr lang="pt-PT" dirty="0"/>
          </a:p>
          <a:p>
            <a:r>
              <a:rPr lang="pt-PT" dirty="0" err="1"/>
              <a:t>Veem</a:t>
            </a:r>
            <a:r>
              <a:rPr lang="pt-PT" dirty="0"/>
              <a:t> </a:t>
            </a:r>
            <a:r>
              <a:rPr lang="pt-PT" dirty="0" smtClean="0"/>
              <a:t>                                  Enjoo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20BD5-076A-4D46-9BFE-4F1860C080D4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16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  <a:solidFill>
            <a:schemeClr val="accent6"/>
          </a:solidFill>
        </p:spPr>
        <p:txBody>
          <a:bodyPr/>
          <a:lstStyle/>
          <a:p>
            <a:r>
              <a:rPr lang="pt-PT" b="1" dirty="0" smtClean="0">
                <a:solidFill>
                  <a:schemeClr val="accent5">
                    <a:lumMod val="75000"/>
                  </a:schemeClr>
                </a:solidFill>
              </a:rPr>
              <a:t>O HÍFEN</a:t>
            </a:r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611560" y="1988840"/>
          <a:ext cx="7920880" cy="38164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01853"/>
                <a:gridCol w="3919027"/>
              </a:tblGrid>
              <a:tr h="643415">
                <a:tc gridSpan="2">
                  <a:txBody>
                    <a:bodyPr/>
                    <a:lstStyle/>
                    <a:p>
                      <a:pPr algn="ctr"/>
                      <a:r>
                        <a:rPr lang="pt-PT" sz="18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Palavras formadas por composição: são poucas as alterações</a:t>
                      </a:r>
                      <a:endParaRPr lang="pt-P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</a:tr>
              <a:tr h="2062456">
                <a:tc>
                  <a:txBody>
                    <a:bodyPr/>
                    <a:lstStyle/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Regra geral: mantém-se a grafia atual (de 1945)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Passam a escrever-se sem hífen quando já se perdeu noção de composição</a:t>
                      </a: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(como já acontecia com girassol).</a:t>
                      </a:r>
                      <a:endParaRPr lang="pt-PT" dirty="0"/>
                    </a:p>
                  </a:txBody>
                  <a:tcPr/>
                </a:tc>
              </a:tr>
              <a:tr h="1110553"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Ex.: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navio-escola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; ano-luz; 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Ex.: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Mandachuva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; paraquedas;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paraquedista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262735-65BF-4F81-8E05-A48D42BE4061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17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/>
          <a:lstStyle/>
          <a:p>
            <a:r>
              <a:rPr lang="pt-PT" b="1" dirty="0" smtClean="0">
                <a:solidFill>
                  <a:schemeClr val="accent5">
                    <a:lumMod val="75000"/>
                  </a:schemeClr>
                </a:solidFill>
              </a:rPr>
              <a:t>O HÍFEN</a:t>
            </a:r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611560" y="1556792"/>
          <a:ext cx="7920880" cy="44644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53618"/>
                <a:gridCol w="4167262"/>
              </a:tblGrid>
              <a:tr h="395608">
                <a:tc gridSpan="2">
                  <a:txBody>
                    <a:bodyPr/>
                    <a:lstStyle/>
                    <a:p>
                      <a:pPr algn="ctr"/>
                      <a:r>
                        <a:rPr lang="pt-PT" sz="1800" b="1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Palavras formadas por derivação: regra geral o hífen desaparece</a:t>
                      </a:r>
                      <a:endParaRPr lang="pt-P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</a:tr>
              <a:tr h="395608">
                <a:tc gridSpan="2"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Exceções: hífen mantém-se</a:t>
                      </a:r>
                      <a:endParaRPr lang="pt-P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</a:tr>
              <a:tr h="1560753"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 a mesma letra no fim do prefixo e no início da palavra.</a:t>
                      </a:r>
                    </a:p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* Exceção – os prefixos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co-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re-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e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pre-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ligam-se sempre (mesmo quando repete vogal)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super-rigoroso; contra-ataque; Reeleito; preestabelecer;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coocorrência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; </a:t>
                      </a:r>
                      <a:endParaRPr lang="pt-PT" dirty="0"/>
                    </a:p>
                  </a:txBody>
                  <a:tcPr/>
                </a:tc>
              </a:tr>
              <a:tr h="390188"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Quando a palavra começa por h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super-homem</a:t>
                      </a:r>
                      <a:endParaRPr lang="pt-PT" dirty="0"/>
                    </a:p>
                  </a:txBody>
                  <a:tcPr/>
                </a:tc>
              </a:tr>
              <a:tr h="682829"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 prefixos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circum-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e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pan-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quando a palavra começa com m, n, ou vogal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circum-navegação; pan-americano</a:t>
                      </a:r>
                      <a:endParaRPr lang="pt-PT" dirty="0"/>
                    </a:p>
                  </a:txBody>
                  <a:tcPr/>
                </a:tc>
              </a:tr>
              <a:tr h="1039511"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 pré, pós, pró e ex (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=anterior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pré-aviso; </a:t>
                      </a:r>
                      <a:r>
                        <a:rPr lang="pt-PT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pró-acordo</a:t>
                      </a:r>
                      <a:r>
                        <a:rPr lang="pt-PT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; ex-presidente 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3A383-161E-4248-A3D4-E283E157D4B7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18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95536" y="332656"/>
            <a:ext cx="8352928" cy="998984"/>
          </a:xfrm>
          <a:solidFill>
            <a:schemeClr val="accent6"/>
          </a:solidFill>
        </p:spPr>
        <p:txBody>
          <a:bodyPr/>
          <a:lstStyle/>
          <a:p>
            <a:r>
              <a:rPr lang="pt-PT" b="1" dirty="0" smtClean="0">
                <a:solidFill>
                  <a:schemeClr val="accent5">
                    <a:lumMod val="75000"/>
                  </a:schemeClr>
                </a:solidFill>
              </a:rPr>
              <a:t>O HÍFEN</a:t>
            </a:r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755576" y="1628800"/>
          <a:ext cx="7643192" cy="31644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26768"/>
                <a:gridCol w="3816424"/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endParaRPr lang="pt-PT" sz="1800" b="1" kern="1200" baseline="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lang="pt-PT" sz="1800" b="1" kern="12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Verbo Haver        e       Preposição De</a:t>
                      </a:r>
                    </a:p>
                    <a:p>
                      <a:pPr algn="ctr"/>
                      <a:r>
                        <a:rPr lang="pt-PT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</a:rPr>
                        <a:t> </a:t>
                      </a:r>
                      <a:endParaRPr lang="pt-PT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</a:tr>
              <a:tr h="2250048">
                <a:tc>
                  <a:txBody>
                    <a:bodyPr/>
                    <a:lstStyle/>
                    <a:p>
                      <a:endParaRPr lang="pt-PT" sz="1800" i="0" kern="1200" baseline="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i="0" kern="12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O verbo Haver perde o hífen e dá </a:t>
                      </a:r>
                    </a:p>
                    <a:p>
                      <a:endParaRPr lang="pt-PT" sz="1800" i="0" kern="1200" baseline="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i="0" kern="12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origem a duas palavras separadas</a:t>
                      </a:r>
                      <a:endParaRPr lang="pt-PT" i="0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pt-PT" sz="1800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pt-PT" sz="1800" kern="12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há de; hei de. </a:t>
                      </a:r>
                      <a:endParaRPr lang="pt-PT" dirty="0">
                        <a:solidFill>
                          <a:schemeClr val="accent5">
                            <a:lumMod val="75000"/>
                          </a:schemeClr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11D5C-FBBB-4310-ACF5-4B79014329F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19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40000"/>
              <a:lumOff val="60000"/>
            </a:schemeClr>
          </a:solidFill>
          <a:ln>
            <a:solidFill>
              <a:schemeClr val="accent6"/>
            </a:solidFill>
          </a:ln>
        </p:spPr>
        <p:txBody>
          <a:bodyPr/>
          <a:lstStyle/>
          <a:p>
            <a:r>
              <a:rPr lang="pt-PT" dirty="0" smtClean="0">
                <a:solidFill>
                  <a:schemeClr val="accent6">
                    <a:lumMod val="75000"/>
                  </a:schemeClr>
                </a:solidFill>
              </a:rPr>
              <a:t>ATIVIDADES</a:t>
            </a:r>
            <a:endParaRPr lang="pt-PT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38914" name="Picture 2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99592" y="1772816"/>
            <a:ext cx="3312367" cy="282379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9525">
            <a:solidFill>
              <a:schemeClr val="accent6"/>
            </a:solidFill>
            <a:miter lim="800000"/>
            <a:headEnd/>
            <a:tailEnd/>
          </a:ln>
          <a:effectLst>
            <a:glow rad="63500">
              <a:schemeClr val="accent5">
                <a:satMod val="175000"/>
                <a:alpha val="40000"/>
              </a:schemeClr>
            </a:glow>
          </a:effectLst>
        </p:spPr>
      </p:pic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solidFill>
            <a:schemeClr val="accent5">
              <a:lumMod val="40000"/>
              <a:lumOff val="60000"/>
            </a:schemeClr>
          </a:solidFill>
          <a:ln>
            <a:solidFill>
              <a:schemeClr val="accent6"/>
            </a:solidFill>
          </a:ln>
        </p:spPr>
        <p:txBody>
          <a:bodyPr>
            <a:noAutofit/>
          </a:bodyPr>
          <a:lstStyle/>
          <a:p>
            <a:r>
              <a:rPr lang="pt-PT" sz="3200" dirty="0" smtClean="0">
                <a:solidFill>
                  <a:schemeClr val="accent1"/>
                </a:solidFill>
              </a:rPr>
              <a:t>Repara na seguinte placa que existe no Porto, escrita antes da reforma ortográfica de 1911:</a:t>
            </a:r>
          </a:p>
          <a:p>
            <a:r>
              <a:rPr lang="pt-PT" sz="3200" dirty="0" smtClean="0">
                <a:solidFill>
                  <a:schemeClr val="accent1"/>
                </a:solidFill>
              </a:rPr>
              <a:t>Reescreve o texto, adequando-o à forma como escreves hoje.</a:t>
            </a:r>
            <a:endParaRPr lang="pt-PT" sz="3200" dirty="0">
              <a:solidFill>
                <a:schemeClr val="accent1"/>
              </a:solidFill>
            </a:endParaRPr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B5534-2929-413A-86A2-8B60F668EF5D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9" name="Marcador de Posição do Rodapé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8" name="Marcador de Posição do Número do Diapositivo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2</a:t>
            </a:fld>
            <a:endParaRPr lang="pt-PT" dirty="0"/>
          </a:p>
        </p:txBody>
      </p:sp>
      <p:sp>
        <p:nvSpPr>
          <p:cNvPr id="6" name="Rectângulo 5"/>
          <p:cNvSpPr/>
          <p:nvPr/>
        </p:nvSpPr>
        <p:spPr>
          <a:xfrm>
            <a:off x="827584" y="4813994"/>
            <a:ext cx="338437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PT" sz="1000" dirty="0"/>
              <a:t>Foto de Manuel de Sousa, disponível </a:t>
            </a:r>
            <a:r>
              <a:rPr lang="pt-PT" sz="1000" dirty="0" smtClean="0"/>
              <a:t>em http</a:t>
            </a:r>
            <a:r>
              <a:rPr lang="pt-PT" sz="1000" dirty="0"/>
              <a:t>://</a:t>
            </a:r>
            <a:r>
              <a:rPr lang="pt-PT" sz="1000" dirty="0" smtClean="0"/>
              <a:t>pt.wikipedia.org</a:t>
            </a:r>
            <a:endParaRPr lang="pt-PT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pt-PT" dirty="0" smtClean="0">
                <a:solidFill>
                  <a:schemeClr val="accent5">
                    <a:lumMod val="50000"/>
                  </a:schemeClr>
                </a:solidFill>
              </a:rPr>
              <a:t>Indica as palavras que não estão adequadas ao novo acordo:</a:t>
            </a:r>
            <a:endParaRPr lang="pt-PT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pt-PT" smtClean="0"/>
              <a:t>Pós-tónica                                                   Pos-pôr</a:t>
            </a:r>
          </a:p>
          <a:p>
            <a:r>
              <a:rPr lang="pt-PT" smtClean="0"/>
              <a:t>Cooperação                                                Microondas</a:t>
            </a:r>
          </a:p>
          <a:p>
            <a:r>
              <a:rPr lang="pt-PT" smtClean="0"/>
              <a:t>Retro-visor                                                  Ultra-rápido</a:t>
            </a:r>
          </a:p>
          <a:p>
            <a:r>
              <a:rPr lang="pt-PT" smtClean="0"/>
              <a:t>Hiper-realista                                              Hiper-mercado</a:t>
            </a:r>
          </a:p>
          <a:p>
            <a:r>
              <a:rPr lang="pt-PT" smtClean="0"/>
              <a:t>Circumambiente                                         Segundafeira</a:t>
            </a:r>
          </a:p>
          <a:p>
            <a:r>
              <a:rPr lang="pt-PT" smtClean="0"/>
              <a:t>Anti-higiénico                                              Anti-religioso</a:t>
            </a:r>
          </a:p>
          <a:p>
            <a:r>
              <a:rPr lang="pt-PT" smtClean="0"/>
              <a:t>Anti-inflamatório                                        Mal-educado</a:t>
            </a:r>
          </a:p>
          <a:p>
            <a:r>
              <a:rPr lang="pt-PT" smtClean="0"/>
              <a:t>Mal-humorado                                            Há-de</a:t>
            </a:r>
          </a:p>
          <a:p>
            <a:r>
              <a:rPr lang="pt-PT" smtClean="0"/>
              <a:t>Mini-saia                                                      Malvisto</a:t>
            </a:r>
          </a:p>
          <a:p>
            <a:r>
              <a:rPr lang="pt-PT" smtClean="0"/>
              <a:t>Bem-visto                                                     Sub-vinte</a:t>
            </a:r>
          </a:p>
          <a:p>
            <a:r>
              <a:rPr lang="pt-PT" smtClean="0"/>
              <a:t>Pré-aviso                                                      Cor de rosa;</a:t>
            </a:r>
          </a:p>
          <a:p>
            <a:r>
              <a:rPr lang="pt-PT" smtClean="0"/>
              <a:t>Auto-avaliação                                            Sem-abrigo</a:t>
            </a:r>
            <a:endParaRPr lang="pt-PT" dirty="0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222E13-3450-49CF-B94B-DC44AF4A277D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20</a:t>
            </a:fld>
            <a:endParaRPr lang="pt-PT" dirty="0"/>
          </a:p>
        </p:txBody>
      </p:sp>
      <p:sp>
        <p:nvSpPr>
          <p:cNvPr id="4" name="Marcador de Posição de Conteúdo 2"/>
          <p:cNvSpPr txBox="1">
            <a:spLocks/>
          </p:cNvSpPr>
          <p:nvPr/>
        </p:nvSpPr>
        <p:spPr>
          <a:xfrm>
            <a:off x="467544" y="1556792"/>
            <a:ext cx="8208912" cy="4597971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vert="horz" lIns="91440" tIns="45720" rIns="91440" bIns="45720" rtlCol="0">
            <a:normAutofit fontScale="85000"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           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Cooperação       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Microondas</a:t>
            </a:r>
            <a:endParaRPr kumimoji="0" lang="pt-PT" sz="32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Retro-visor</a:t>
            </a: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Ultra-rápido</a:t>
            </a:r>
            <a:endParaRPr kumimoji="0" lang="pt-PT" sz="32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Hiper-realista     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Hiper-mercado</a:t>
            </a:r>
            <a:endParaRPr kumimoji="0" lang="pt-PT" sz="32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Circumambiente</a:t>
            </a: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Segundafeira</a:t>
            </a:r>
            <a:endParaRPr kumimoji="0" lang="pt-PT" sz="32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Anti-higiénico     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Anti-religioso</a:t>
            </a: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Mal-humorado                                            </a:t>
            </a: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Há-de</a:t>
            </a:r>
            <a:endParaRPr kumimoji="0" lang="pt-PT" sz="32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Mini-saia</a:t>
            </a: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               Malvisto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Pré-aviso                                                      Cor de rosa;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pt-PT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Auto-avaliação</a:t>
            </a:r>
            <a:r>
              <a:rPr kumimoji="0" lang="pt-PT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                                       Sem-abrigo</a:t>
            </a:r>
            <a:endParaRPr kumimoji="0" lang="pt-PT" sz="3200" b="0" i="0" u="none" strike="noStrike" kern="1200" cap="none" spc="0" normalizeH="0" baseline="0" noProof="0" dirty="0">
              <a:ln>
                <a:noFill/>
              </a:ln>
              <a:solidFill>
                <a:schemeClr val="accent6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pt-PT" b="1" dirty="0" smtClean="0">
                <a:solidFill>
                  <a:schemeClr val="accent1">
                    <a:lumMod val="75000"/>
                  </a:schemeClr>
                </a:solidFill>
              </a:rPr>
              <a:t>As palavras</a:t>
            </a:r>
            <a:r>
              <a:rPr lang="pt-PT" b="1" dirty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pt-PT" b="1" dirty="0" smtClean="0">
                <a:solidFill>
                  <a:schemeClr val="accent1">
                    <a:lumMod val="75000"/>
                  </a:schemeClr>
                </a:solidFill>
              </a:rPr>
              <a:t>a negrito foram corrigidas:</a:t>
            </a:r>
            <a:endParaRPr lang="pt-PT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467544" y="1556792"/>
            <a:ext cx="8229600" cy="4525963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rmAutofit fontScale="85000" lnSpcReduction="20000"/>
          </a:bodyPr>
          <a:lstStyle/>
          <a:p>
            <a:pPr>
              <a:buNone/>
            </a:pPr>
            <a:endParaRPr lang="pt-PT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dirty="0">
                <a:solidFill>
                  <a:schemeClr val="accent6">
                    <a:lumMod val="50000"/>
                  </a:schemeClr>
                </a:solidFill>
              </a:rPr>
              <a:t>Cooperação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    Microondas</a:t>
            </a:r>
            <a:endParaRPr lang="pt-PT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Retrovisor 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      </a:t>
            </a:r>
            <a:r>
              <a:rPr lang="pt-PT" b="1" dirty="0" err="1" smtClean="0">
                <a:solidFill>
                  <a:schemeClr val="accent6">
                    <a:lumMod val="50000"/>
                  </a:schemeClr>
                </a:solidFill>
              </a:rPr>
              <a:t>Ultrarrápido</a:t>
            </a:r>
            <a:endParaRPr lang="pt-PT" b="1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dirty="0">
                <a:solidFill>
                  <a:schemeClr val="accent6">
                    <a:lumMod val="50000"/>
                  </a:schemeClr>
                </a:solidFill>
              </a:rPr>
              <a:t>Hiper-realista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  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Hipermercado</a:t>
            </a:r>
            <a:endParaRPr lang="pt-PT" b="1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b="1" dirty="0" err="1" smtClean="0">
                <a:solidFill>
                  <a:schemeClr val="accent6">
                    <a:lumMod val="50000"/>
                  </a:schemeClr>
                </a:solidFill>
              </a:rPr>
              <a:t>Circum-ambiente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Segunda-feira</a:t>
            </a:r>
            <a:endParaRPr lang="pt-PT" b="1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dirty="0">
                <a:solidFill>
                  <a:schemeClr val="accent6">
                    <a:lumMod val="50000"/>
                  </a:schemeClr>
                </a:solidFill>
              </a:rPr>
              <a:t>Anti-higiénico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  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Antirreligioso</a:t>
            </a:r>
            <a:endParaRPr lang="pt-PT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dirty="0">
                <a:solidFill>
                  <a:schemeClr val="accent6">
                    <a:lumMod val="50000"/>
                  </a:schemeClr>
                </a:solidFill>
              </a:rPr>
              <a:t>Mal-humorado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Há de</a:t>
            </a:r>
            <a:endParaRPr lang="pt-PT" b="1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Minissaia 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         Malvisto</a:t>
            </a:r>
            <a:endParaRPr lang="pt-PT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Pré-aviso                                                      </a:t>
            </a:r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Cor-de-rosa</a:t>
            </a:r>
            <a:endParaRPr lang="pt-PT" b="1" dirty="0">
              <a:solidFill>
                <a:schemeClr val="accent6">
                  <a:lumMod val="50000"/>
                </a:schemeClr>
              </a:solidFill>
            </a:endParaRPr>
          </a:p>
          <a:p>
            <a:r>
              <a:rPr lang="pt-PT" b="1" dirty="0" smtClean="0">
                <a:solidFill>
                  <a:schemeClr val="accent6">
                    <a:lumMod val="50000"/>
                  </a:schemeClr>
                </a:solidFill>
              </a:rPr>
              <a:t>Autoavaliação  </a:t>
            </a:r>
            <a:r>
              <a:rPr lang="pt-PT" dirty="0" smtClean="0">
                <a:solidFill>
                  <a:schemeClr val="accent6">
                    <a:lumMod val="50000"/>
                  </a:schemeClr>
                </a:solidFill>
              </a:rPr>
              <a:t>                                           Sem-abrigo</a:t>
            </a:r>
            <a:endParaRPr lang="pt-PT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B3E680-1C00-45DF-9F5F-5B128751CDFD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21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/>
          </a:solidFill>
        </p:spPr>
        <p:txBody>
          <a:bodyPr/>
          <a:lstStyle/>
          <a:p>
            <a:r>
              <a:rPr lang="pt-PT" dirty="0" smtClean="0"/>
              <a:t>Índice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6"/>
          </a:solidFill>
        </p:spPr>
        <p:txBody>
          <a:bodyPr>
            <a:normAutofit fontScale="92500" lnSpcReduction="10000"/>
          </a:bodyPr>
          <a:lstStyle/>
          <a:p>
            <a:endParaRPr lang="pt-PT" sz="2800" dirty="0" smtClean="0"/>
          </a:p>
          <a:p>
            <a:r>
              <a:rPr lang="pt-PT" sz="2800" dirty="0" smtClean="0"/>
              <a:t>Atividades – diapositivos  2, 16, 20 e 21 </a:t>
            </a:r>
          </a:p>
          <a:p>
            <a:r>
              <a:rPr lang="pt-PT" sz="2800" dirty="0" smtClean="0"/>
              <a:t>Língua Viva- diapositivo 3</a:t>
            </a:r>
          </a:p>
          <a:p>
            <a:r>
              <a:rPr lang="pt-PT" sz="2800" dirty="0" smtClean="0"/>
              <a:t>Acordo de 1990- diapositivo 4</a:t>
            </a:r>
          </a:p>
          <a:p>
            <a:r>
              <a:rPr lang="pt-PT" sz="2800" dirty="0" smtClean="0"/>
              <a:t>Alfabeto- diapositivo 5</a:t>
            </a:r>
          </a:p>
          <a:p>
            <a:r>
              <a:rPr lang="pt-PT" sz="2800" dirty="0" smtClean="0"/>
              <a:t>Uso de maiúsculas e minúsculas-diapositivos 6, 7 e 8</a:t>
            </a:r>
          </a:p>
          <a:p>
            <a:r>
              <a:rPr lang="pt-PT" sz="2800" dirty="0" smtClean="0"/>
              <a:t>O que não se ouve, não se escreve- diapositivos 9, 10, 11, e 12 </a:t>
            </a:r>
          </a:p>
          <a:p>
            <a:r>
              <a:rPr lang="pt-PT" sz="2800" dirty="0" smtClean="0"/>
              <a:t>Acentuação – diapositivos 13, 14 e 15 </a:t>
            </a:r>
          </a:p>
          <a:p>
            <a:r>
              <a:rPr lang="pt-PT" sz="2800" dirty="0" smtClean="0"/>
              <a:t>Hífen- diapositivos 17, 18 e 19 </a:t>
            </a:r>
          </a:p>
          <a:p>
            <a:endParaRPr lang="pt-PT" dirty="0" smtClean="0"/>
          </a:p>
          <a:p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C4B4A-F076-4CD7-A180-02A5BC22199C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22</a:t>
            </a:fld>
            <a:endParaRPr lang="pt-PT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ângulo 1"/>
          <p:cNvSpPr/>
          <p:nvPr/>
        </p:nvSpPr>
        <p:spPr>
          <a:xfrm>
            <a:off x="323528" y="908720"/>
            <a:ext cx="8352928" cy="5078313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accent6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pt-PT" sz="3200" b="1" dirty="0" smtClean="0">
                <a:solidFill>
                  <a:schemeClr val="accent6">
                    <a:lumMod val="75000"/>
                  </a:schemeClr>
                </a:solidFill>
              </a:rPr>
              <a:t>Língua</a:t>
            </a:r>
            <a:r>
              <a:rPr lang="pt-PT" sz="2400" b="1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pt-PT" sz="3600" b="1" dirty="0" smtClean="0">
                <a:solidFill>
                  <a:schemeClr val="accent6">
                    <a:lumMod val="75000"/>
                  </a:schemeClr>
                </a:solidFill>
              </a:rPr>
              <a:t>Viva</a:t>
            </a:r>
            <a:endParaRPr lang="pt-PT" sz="3600" b="1" dirty="0">
              <a:solidFill>
                <a:schemeClr val="accent6">
                  <a:lumMod val="75000"/>
                </a:schemeClr>
              </a:solidFill>
            </a:endParaRPr>
          </a:p>
          <a:p>
            <a:endParaRPr lang="pt-PT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pt-PT" sz="2400" dirty="0">
                <a:latin typeface="Arial" pitchFamily="34" charset="0"/>
                <a:cs typeface="Arial" pitchFamily="34" charset="0"/>
              </a:rPr>
              <a:t> </a:t>
            </a:r>
            <a:r>
              <a:rPr lang="pt-PT" sz="2400" dirty="0" smtClean="0">
                <a:latin typeface="Arial" pitchFamily="34" charset="0"/>
                <a:cs typeface="Arial" pitchFamily="34" charset="0"/>
              </a:rPr>
              <a:t>   </a:t>
            </a:r>
            <a:r>
              <a:rPr lang="pt-PT" sz="2400" dirty="0" smtClean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Enquanto </a:t>
            </a:r>
            <a:r>
              <a:rPr lang="pt-PT" sz="2400" dirty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língua viva, o português está em constante mudança</a:t>
            </a:r>
            <a:r>
              <a:rPr lang="pt-PT" sz="2400" dirty="0" smtClean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.</a:t>
            </a:r>
            <a:endParaRPr lang="pt-PT" sz="2400" dirty="0">
              <a:solidFill>
                <a:schemeClr val="accent5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r>
              <a:rPr lang="pt-PT" sz="2400" dirty="0" smtClean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    Em </a:t>
            </a:r>
            <a:r>
              <a:rPr lang="pt-PT" sz="2400" dirty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alguns momentos específicos, as mudanças são mais visíveis porque são organizadas e sistematizadas, o que, </a:t>
            </a:r>
            <a:r>
              <a:rPr lang="pt-PT" sz="2400" dirty="0" smtClean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por vezes</a:t>
            </a:r>
            <a:r>
              <a:rPr lang="pt-PT" sz="2400" dirty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, provoca a reação das </a:t>
            </a:r>
            <a:r>
              <a:rPr lang="pt-PT" sz="2400" dirty="0" smtClean="0">
                <a:solidFill>
                  <a:schemeClr val="accent5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pessoas.</a:t>
            </a:r>
          </a:p>
          <a:p>
            <a:endParaRPr lang="pt-PT" sz="2400" dirty="0"/>
          </a:p>
          <a:p>
            <a:endParaRPr lang="pt-PT" sz="2400" dirty="0" smtClean="0"/>
          </a:p>
          <a:p>
            <a:endParaRPr lang="pt-PT" sz="2400" dirty="0"/>
          </a:p>
          <a:p>
            <a:endParaRPr lang="pt-PT" sz="2400" dirty="0" smtClean="0"/>
          </a:p>
          <a:p>
            <a:endParaRPr lang="pt-PT" sz="2400" dirty="0"/>
          </a:p>
          <a:p>
            <a:endParaRPr lang="pt-PT" sz="2400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D98F9-2835-4ADA-ACA1-A327021B6563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3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ângulo 1"/>
          <p:cNvSpPr/>
          <p:nvPr/>
        </p:nvSpPr>
        <p:spPr>
          <a:xfrm>
            <a:off x="0" y="-171400"/>
            <a:ext cx="9828584" cy="8094524"/>
          </a:xfrm>
          <a:prstGeom prst="rect">
            <a:avLst/>
          </a:prstGeom>
          <a:solidFill>
            <a:srgbClr val="002060"/>
          </a:solidFill>
          <a:ln>
            <a:solidFill>
              <a:schemeClr val="accent6"/>
            </a:solidFill>
          </a:ln>
        </p:spPr>
        <p:txBody>
          <a:bodyPr wrap="square">
            <a:spAutoFit/>
          </a:bodyPr>
          <a:lstStyle/>
          <a:p>
            <a:endParaRPr lang="pt-PT" sz="3600" dirty="0" smtClean="0"/>
          </a:p>
          <a:p>
            <a:endParaRPr lang="pt-PT" sz="3600" dirty="0"/>
          </a:p>
          <a:p>
            <a:pPr algn="ctr"/>
            <a:r>
              <a:rPr lang="pt-PT" sz="3600" b="1" dirty="0" smtClean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O ACORDO ORTOGRÁFICO DE 1990</a:t>
            </a:r>
          </a:p>
          <a:p>
            <a:endParaRPr lang="pt-PT" sz="3600" dirty="0" smtClean="0">
              <a:solidFill>
                <a:schemeClr val="accent2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r>
              <a:rPr lang="pt-PT" sz="4000" dirty="0" smtClean="0">
                <a:solidFill>
                  <a:schemeClr val="accent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	</a:t>
            </a:r>
            <a:r>
              <a:rPr lang="pt-PT" sz="4000" dirty="0" smtClean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O </a:t>
            </a:r>
            <a:r>
              <a:rPr lang="pt-PT" sz="4000" dirty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acordo ortográfico de 1990 prevê algumas mudanças. A seguir vais encontrar </a:t>
            </a:r>
            <a:r>
              <a:rPr lang="pt-PT" sz="4000" dirty="0" smtClean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referência às </a:t>
            </a:r>
            <a:r>
              <a:rPr lang="pt-PT" sz="4000" dirty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mais significativas na norma portuguesa</a:t>
            </a:r>
            <a:r>
              <a:rPr lang="pt-PT" sz="4000" dirty="0" smtClean="0">
                <a:solidFill>
                  <a:schemeClr val="accent6"/>
                </a:solidFill>
                <a:latin typeface="Arial" pitchFamily="34" charset="0"/>
                <a:cs typeface="Arial" pitchFamily="34" charset="0"/>
              </a:rPr>
              <a:t>.</a:t>
            </a:r>
          </a:p>
          <a:p>
            <a:endParaRPr lang="pt-PT" sz="3600" dirty="0"/>
          </a:p>
          <a:p>
            <a:endParaRPr lang="pt-PT" sz="3600" dirty="0" smtClean="0"/>
          </a:p>
          <a:p>
            <a:endParaRPr lang="pt-PT" sz="3600" dirty="0"/>
          </a:p>
          <a:p>
            <a:endParaRPr lang="pt-PT" sz="3600" dirty="0" smtClean="0"/>
          </a:p>
          <a:p>
            <a:endParaRPr lang="pt-PT" sz="3600" dirty="0"/>
          </a:p>
          <a:p>
            <a:endParaRPr lang="pt-PT" sz="3600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E924E-7BA7-48EF-80E4-B1AB89C7D3C4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4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/>
          <a:lstStyle/>
          <a:p>
            <a:r>
              <a:rPr lang="pt-PT" b="1" dirty="0" smtClean="0">
                <a:solidFill>
                  <a:schemeClr val="accent5">
                    <a:lumMod val="75000"/>
                  </a:schemeClr>
                </a:solidFill>
              </a:rPr>
              <a:t>O ALFABETO</a:t>
            </a:r>
            <a:endParaRPr lang="pt-PT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pt-PT" dirty="0" smtClean="0">
                <a:solidFill>
                  <a:schemeClr val="accent6">
                    <a:lumMod val="75000"/>
                  </a:schemeClr>
                </a:solidFill>
              </a:rPr>
              <a:t>1</a:t>
            </a:r>
            <a:r>
              <a:rPr lang="pt-PT" dirty="0">
                <a:solidFill>
                  <a:schemeClr val="accent6">
                    <a:lumMod val="75000"/>
                  </a:schemeClr>
                </a:solidFill>
              </a:rPr>
              <a:t>. Assinala a posição que cada uma das novas letras ocupa em relação às outras:</a:t>
            </a:r>
          </a:p>
          <a:p>
            <a:r>
              <a:rPr lang="pt-PT" dirty="0">
                <a:solidFill>
                  <a:schemeClr val="accent6">
                    <a:lumMod val="75000"/>
                  </a:schemeClr>
                </a:solidFill>
              </a:rPr>
              <a:t>A B C D E F G H I J L M N O P Q R S T U V X Z</a:t>
            </a:r>
          </a:p>
          <a:p>
            <a:r>
              <a:rPr lang="pt-PT" dirty="0">
                <a:solidFill>
                  <a:schemeClr val="accent6">
                    <a:lumMod val="75000"/>
                  </a:schemeClr>
                </a:solidFill>
              </a:rPr>
              <a:t>2. Escreve o nome da cada uma das novas letras do alfabeto:</a:t>
            </a:r>
          </a:p>
          <a:p>
            <a:r>
              <a:rPr lang="pt-PT" dirty="0" smtClean="0">
                <a:solidFill>
                  <a:schemeClr val="accent6">
                    <a:lumMod val="75000"/>
                  </a:schemeClr>
                </a:solidFill>
              </a:rPr>
              <a:t>K _______________</a:t>
            </a:r>
            <a:endParaRPr lang="pt-PT" dirty="0">
              <a:solidFill>
                <a:schemeClr val="accent6">
                  <a:lumMod val="75000"/>
                </a:schemeClr>
              </a:solidFill>
            </a:endParaRPr>
          </a:p>
          <a:p>
            <a:r>
              <a:rPr lang="pt-PT" dirty="0" smtClean="0">
                <a:solidFill>
                  <a:schemeClr val="accent6">
                    <a:lumMod val="75000"/>
                  </a:schemeClr>
                </a:solidFill>
              </a:rPr>
              <a:t>W _______________</a:t>
            </a:r>
            <a:endParaRPr lang="pt-PT" dirty="0">
              <a:solidFill>
                <a:schemeClr val="accent6">
                  <a:lumMod val="75000"/>
                </a:schemeClr>
              </a:solidFill>
            </a:endParaRPr>
          </a:p>
          <a:p>
            <a:r>
              <a:rPr lang="pt-PT" dirty="0" smtClean="0">
                <a:solidFill>
                  <a:schemeClr val="accent6">
                    <a:lumMod val="75000"/>
                  </a:schemeClr>
                </a:solidFill>
              </a:rPr>
              <a:t>Y ________________</a:t>
            </a:r>
            <a:endParaRPr lang="pt-PT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8648E-4192-4C16-9E4D-17CCC137F7E5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5</a:t>
            </a:fld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pt-PT" dirty="0" smtClean="0">
                <a:solidFill>
                  <a:schemeClr val="accent6"/>
                </a:solidFill>
              </a:rPr>
              <a:t>O uso das maiúsculas e das minúsculas</a:t>
            </a:r>
            <a:endParaRPr lang="pt-PT" dirty="0">
              <a:solidFill>
                <a:schemeClr val="accent6"/>
              </a:solidFill>
            </a:endParaRPr>
          </a:p>
        </p:txBody>
      </p:sp>
      <p:sp>
        <p:nvSpPr>
          <p:cNvPr id="7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pPr>
              <a:buNone/>
            </a:pPr>
            <a:r>
              <a:rPr lang="pt-PT" b="1" dirty="0" smtClean="0">
                <a:solidFill>
                  <a:schemeClr val="accent1"/>
                </a:solidFill>
              </a:rPr>
              <a:t>   Passam </a:t>
            </a:r>
            <a:r>
              <a:rPr lang="pt-PT" b="1" dirty="0">
                <a:solidFill>
                  <a:schemeClr val="accent1"/>
                </a:solidFill>
              </a:rPr>
              <a:t>a escrever-se com minúscula</a:t>
            </a:r>
            <a:r>
              <a:rPr lang="pt-PT" b="1" dirty="0" smtClean="0">
                <a:solidFill>
                  <a:schemeClr val="accent1"/>
                </a:solidFill>
              </a:rPr>
              <a:t>:</a:t>
            </a:r>
          </a:p>
          <a:p>
            <a:pPr>
              <a:buNone/>
            </a:pPr>
            <a:endParaRPr lang="pt-PT" b="1" dirty="0" smtClean="0">
              <a:solidFill>
                <a:schemeClr val="accent1"/>
              </a:solidFill>
            </a:endParaRPr>
          </a:p>
          <a:p>
            <a:pPr>
              <a:buNone/>
            </a:pPr>
            <a:r>
              <a:rPr lang="pt-PT" sz="2800" dirty="0" smtClean="0">
                <a:solidFill>
                  <a:schemeClr val="accent1"/>
                </a:solidFill>
              </a:rPr>
              <a:t>a)Os </a:t>
            </a:r>
            <a:r>
              <a:rPr lang="pt-PT" sz="2800" dirty="0">
                <a:solidFill>
                  <a:schemeClr val="accent1"/>
                </a:solidFill>
              </a:rPr>
              <a:t>dias da semana, dos meses e das estações do ano</a:t>
            </a:r>
            <a:r>
              <a:rPr lang="pt-PT" sz="2800" dirty="0" smtClean="0">
                <a:solidFill>
                  <a:schemeClr val="accent1"/>
                </a:solidFill>
              </a:rPr>
              <a:t>;</a:t>
            </a:r>
          </a:p>
          <a:p>
            <a:pPr>
              <a:buAutoNum type="alphaLcParenR"/>
            </a:pPr>
            <a:endParaRPr lang="pt-PT" sz="2800" dirty="0">
              <a:solidFill>
                <a:schemeClr val="accent1"/>
              </a:solidFill>
            </a:endParaRPr>
          </a:p>
          <a:p>
            <a:pPr>
              <a:buNone/>
            </a:pPr>
            <a:r>
              <a:rPr lang="pt-PT" sz="2800" dirty="0">
                <a:solidFill>
                  <a:schemeClr val="accent1"/>
                </a:solidFill>
              </a:rPr>
              <a:t>b) Os termos fulano, sicrano, etc</a:t>
            </a:r>
            <a:r>
              <a:rPr lang="pt-PT" sz="2800" dirty="0" smtClean="0">
                <a:solidFill>
                  <a:schemeClr val="accent1"/>
                </a:solidFill>
              </a:rPr>
              <a:t>.</a:t>
            </a:r>
          </a:p>
          <a:p>
            <a:pPr>
              <a:buNone/>
            </a:pPr>
            <a:endParaRPr lang="pt-PT" sz="2800" dirty="0">
              <a:solidFill>
                <a:schemeClr val="accent1"/>
              </a:solidFill>
            </a:endParaRPr>
          </a:p>
          <a:p>
            <a:pPr>
              <a:buNone/>
            </a:pPr>
            <a:r>
              <a:rPr lang="pt-PT" sz="2800" dirty="0">
                <a:solidFill>
                  <a:schemeClr val="accent1"/>
                </a:solidFill>
              </a:rPr>
              <a:t>c) Os pontos cardiais, exceto quando usados de forma absoluta: Norte, por norte de Portugal</a:t>
            </a:r>
            <a:r>
              <a:rPr lang="pt-PT" sz="2800" dirty="0" smtClean="0">
                <a:solidFill>
                  <a:schemeClr val="accent1"/>
                </a:solidFill>
              </a:rPr>
              <a:t>.</a:t>
            </a:r>
          </a:p>
          <a:p>
            <a:pPr>
              <a:buNone/>
            </a:pPr>
            <a:endParaRPr lang="pt-PT" sz="1800" b="1" dirty="0"/>
          </a:p>
          <a:p>
            <a:pPr>
              <a:buNone/>
            </a:pPr>
            <a:endParaRPr lang="pt-PT" sz="1800" b="1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53022-9A45-498E-A4B9-3B1DA3384A38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6</a:t>
            </a:fld>
            <a:endParaRPr lang="pt-PT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pt-PT" sz="4000" dirty="0">
                <a:solidFill>
                  <a:schemeClr val="accent6"/>
                </a:solidFill>
              </a:rPr>
              <a:t>O uso das maiúsculas e das </a:t>
            </a:r>
            <a:r>
              <a:rPr lang="pt-PT" sz="4000" dirty="0" smtClean="0">
                <a:solidFill>
                  <a:schemeClr val="accent6"/>
                </a:solidFill>
              </a:rPr>
              <a:t>minúsculas</a:t>
            </a:r>
            <a:endParaRPr lang="pt-PT" sz="4000" dirty="0">
              <a:solidFill>
                <a:schemeClr val="accent6"/>
              </a:solidFill>
            </a:endParaRP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457200" y="1556792"/>
            <a:ext cx="8229600" cy="4525963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>
              <a:buNone/>
            </a:pPr>
            <a:r>
              <a:rPr lang="pt-PT" sz="2800" b="1" dirty="0" smtClean="0"/>
              <a:t>Escrevem-se opcionalmente com maiúscula ou minúscula:</a:t>
            </a:r>
          </a:p>
          <a:p>
            <a:pPr>
              <a:buNone/>
            </a:pPr>
            <a:r>
              <a:rPr lang="pt-PT" sz="2400" dirty="0" smtClean="0"/>
              <a:t>a</a:t>
            </a:r>
            <a:r>
              <a:rPr lang="pt-PT" sz="2400" dirty="0"/>
              <a:t>) Os títulos dos livros (sempre com a primeira letra e os nomes próprios em maiúscula…): </a:t>
            </a:r>
            <a:r>
              <a:rPr lang="pt-PT" sz="2400" i="1" dirty="0"/>
              <a:t>As pupilas do senhor </a:t>
            </a:r>
            <a:r>
              <a:rPr lang="pt-PT" sz="2400" i="1" dirty="0" smtClean="0"/>
              <a:t>reitor </a:t>
            </a:r>
            <a:r>
              <a:rPr lang="pt-PT" sz="2400" dirty="0" smtClean="0"/>
              <a:t>ou </a:t>
            </a:r>
            <a:r>
              <a:rPr lang="pt-PT" sz="2400" i="1" dirty="0"/>
              <a:t>As Pupilas do Senhor Reitor.</a:t>
            </a:r>
          </a:p>
          <a:p>
            <a:pPr>
              <a:buNone/>
            </a:pPr>
            <a:r>
              <a:rPr lang="pt-PT" sz="2400" dirty="0"/>
              <a:t>b) Os nomes das áreas do saber: português ou Português; matemática ou Matemática;</a:t>
            </a:r>
          </a:p>
          <a:p>
            <a:pPr>
              <a:buNone/>
            </a:pPr>
            <a:r>
              <a:rPr lang="pt-PT" sz="2400" dirty="0"/>
              <a:t>c) Nas formas de </a:t>
            </a:r>
            <a:r>
              <a:rPr lang="pt-PT" sz="2400" dirty="0" smtClean="0"/>
              <a:t>tratamento: </a:t>
            </a:r>
            <a:r>
              <a:rPr lang="pt-PT" sz="2400" dirty="0"/>
              <a:t>senhor doutor Manuel, ou Senhor Doutor Manuel;</a:t>
            </a:r>
          </a:p>
          <a:p>
            <a:pPr>
              <a:buNone/>
            </a:pPr>
            <a:r>
              <a:rPr lang="pt-PT" sz="2400" dirty="0"/>
              <a:t>d) Nos títulos dos </a:t>
            </a:r>
            <a:r>
              <a:rPr lang="pt-PT" sz="2400" dirty="0" smtClean="0"/>
              <a:t>santos: </a:t>
            </a:r>
            <a:r>
              <a:rPr lang="pt-PT" sz="2400" dirty="0"/>
              <a:t>santo António, ou Santo António;</a:t>
            </a:r>
          </a:p>
          <a:p>
            <a:pPr>
              <a:buNone/>
            </a:pPr>
            <a:r>
              <a:rPr lang="pt-PT" sz="2400" dirty="0"/>
              <a:t>e) A designação dos logradouros públicos: rua da Liberdade, ou </a:t>
            </a:r>
            <a:r>
              <a:rPr lang="pt-PT" sz="2400" dirty="0" smtClean="0"/>
              <a:t>.</a:t>
            </a:r>
            <a:endParaRPr lang="pt-PT" sz="2400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963FF-7435-4552-8E69-04368A1FE8AE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7</a:t>
            </a:fld>
            <a:endParaRPr lang="pt-PT" dirty="0"/>
          </a:p>
        </p:txBody>
      </p:sp>
      <p:sp>
        <p:nvSpPr>
          <p:cNvPr id="7" name="Marcador de Posição de Conteúdo 2"/>
          <p:cNvSpPr txBox="1">
            <a:spLocks/>
          </p:cNvSpPr>
          <p:nvPr/>
        </p:nvSpPr>
        <p:spPr>
          <a:xfrm>
            <a:off x="395536" y="1556792"/>
            <a:ext cx="8229600" cy="452596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  <a:prstDash val="solid"/>
          </a:ln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pt-PT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Escrevem-se </a:t>
            </a:r>
            <a:r>
              <a:rPr kumimoji="0" lang="pt-PT" sz="28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opcionalmente</a:t>
            </a:r>
            <a:r>
              <a:rPr kumimoji="0" lang="pt-PT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com  maiúscula  ou    minúscula: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pt-PT" sz="2800" b="1" i="0" u="none" strike="noStrike" kern="1200" cap="none" spc="0" normalizeH="0" baseline="0" noProof="0" dirty="0" smtClean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AutoNum type="alphaLcParenR"/>
              <a:tabLst/>
              <a:defRPr/>
            </a:pPr>
            <a:r>
              <a:rPr kumimoji="0" lang="pt-PT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Os títulos dos livros (sempre com a primeira letra e os nomes próprios em maiúscula…): </a:t>
            </a:r>
            <a:r>
              <a:rPr kumimoji="0" lang="pt-PT" sz="28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As pupilas do senhor reitor </a:t>
            </a:r>
            <a:r>
              <a:rPr kumimoji="0" lang="pt-PT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ou </a:t>
            </a:r>
            <a:r>
              <a:rPr kumimoji="0" lang="pt-PT" sz="28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As Pupilas do Senhor Reitor.</a:t>
            </a: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AutoNum type="alphaLcParenR"/>
              <a:tabLst/>
              <a:defRPr/>
            </a:pPr>
            <a:endParaRPr kumimoji="0" lang="pt-PT" sz="2400" b="0" i="1" u="none" strike="noStrike" kern="1200" cap="none" spc="0" normalizeH="0" baseline="0" noProof="0" dirty="0" smtClean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pt-PT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b) </a:t>
            </a:r>
            <a:r>
              <a:rPr kumimoji="0" lang="pt-PT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Os nomes das áreas do saber</a:t>
            </a:r>
            <a:r>
              <a:rPr kumimoji="0" lang="pt-PT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: português ou Português; matemática ou Matemática;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pt-PT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pt-PT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pt-PT" dirty="0" smtClean="0">
                <a:solidFill>
                  <a:schemeClr val="accent6"/>
                </a:solidFill>
              </a:rPr>
              <a:t>O uso das maiúsculas e das minúsculas</a:t>
            </a:r>
            <a:endParaRPr lang="pt-PT" dirty="0">
              <a:solidFill>
                <a:schemeClr val="accent6"/>
              </a:solidFill>
            </a:endParaRPr>
          </a:p>
        </p:txBody>
      </p:sp>
      <p:sp>
        <p:nvSpPr>
          <p:cNvPr id="7" name="Marcador de Posição de Conteúdo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pPr>
              <a:buNone/>
            </a:pPr>
            <a:r>
              <a:rPr lang="pt-PT" sz="1800" dirty="0" smtClean="0">
                <a:solidFill>
                  <a:schemeClr val="accent1"/>
                </a:solidFill>
              </a:rPr>
              <a:t>     </a:t>
            </a:r>
            <a:r>
              <a:rPr lang="pt-PT" sz="2800" dirty="0" smtClean="0">
                <a:solidFill>
                  <a:schemeClr val="accent1"/>
                </a:solidFill>
              </a:rPr>
              <a:t>Escrevem-se  </a:t>
            </a:r>
            <a:r>
              <a:rPr lang="pt-PT" sz="2800" u="sng" dirty="0" smtClean="0">
                <a:solidFill>
                  <a:schemeClr val="accent1"/>
                </a:solidFill>
              </a:rPr>
              <a:t>opcionalmente</a:t>
            </a:r>
            <a:r>
              <a:rPr lang="pt-PT" sz="2800" dirty="0" smtClean="0">
                <a:solidFill>
                  <a:schemeClr val="accent1"/>
                </a:solidFill>
              </a:rPr>
              <a:t>  com  maiúscula  ou minúscula:</a:t>
            </a:r>
          </a:p>
          <a:p>
            <a:pPr>
              <a:buNone/>
            </a:pPr>
            <a:endParaRPr lang="pt-PT" sz="1800" dirty="0">
              <a:solidFill>
                <a:schemeClr val="accent1"/>
              </a:solidFill>
            </a:endParaRPr>
          </a:p>
          <a:p>
            <a:pPr>
              <a:buNone/>
            </a:pPr>
            <a:r>
              <a:rPr lang="pt-PT" sz="2800" dirty="0" smtClean="0">
                <a:solidFill>
                  <a:schemeClr val="accent1"/>
                </a:solidFill>
              </a:rPr>
              <a:t>c) Nas formas de tratamento: senhor doutor Manuel, ou Senhor Doutor Manuel;</a:t>
            </a:r>
          </a:p>
          <a:p>
            <a:pPr>
              <a:buNone/>
            </a:pPr>
            <a:r>
              <a:rPr lang="pt-PT" sz="2800" dirty="0" smtClean="0">
                <a:solidFill>
                  <a:schemeClr val="accent1"/>
                </a:solidFill>
              </a:rPr>
              <a:t>d) Nos títulos dos santos: santo António, ou Santo António;</a:t>
            </a:r>
          </a:p>
          <a:p>
            <a:pPr>
              <a:buNone/>
            </a:pPr>
            <a:r>
              <a:rPr lang="pt-PT" sz="2800" dirty="0" smtClean="0">
                <a:solidFill>
                  <a:schemeClr val="accent1"/>
                </a:solidFill>
              </a:rPr>
              <a:t>e) A designação dos logradouros públicos:   rua da Liberdade, ou Rua da Liberdade.</a:t>
            </a:r>
            <a:endParaRPr lang="pt-PT" sz="2800" dirty="0">
              <a:solidFill>
                <a:schemeClr val="accent1"/>
              </a:solidFill>
            </a:endParaRP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7FDC0-34CD-4597-9944-0828BB3A76C4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8</a:t>
            </a:fld>
            <a:endParaRPr lang="pt-PT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418058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pt-PT" sz="2800" b="1" dirty="0" smtClean="0"/>
              <a:t>ATENTA NO SEGUINTE QUADRO:</a:t>
            </a:r>
            <a:endParaRPr lang="pt-PT" sz="2800" b="1" dirty="0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0" y="836712"/>
          <a:ext cx="9144000" cy="61851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  <a:gridCol w="3048000"/>
              </a:tblGrid>
              <a:tr h="8603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sz="1800" b="1" dirty="0" smtClean="0"/>
                        <a:t>Prefixo in + Palavra Primitiva </a:t>
                      </a:r>
                      <a:endParaRPr lang="pt-PT" dirty="0" smtClean="0"/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b="1" dirty="0" smtClean="0"/>
                        <a:t>Resultado 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b="1" dirty="0" smtClean="0"/>
                        <a:t>Conclusão</a:t>
                      </a:r>
                      <a:endParaRPr lang="pt-PT" dirty="0"/>
                    </a:p>
                  </a:txBody>
                  <a:tcPr/>
                </a:tc>
              </a:tr>
              <a:tr h="1155830"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In + Transitável </a:t>
                      </a:r>
                    </a:p>
                    <a:p>
                      <a:r>
                        <a:rPr lang="pt-PT" b="1" i="1" dirty="0" smtClean="0"/>
                        <a:t>In + Suspeito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Intransitável </a:t>
                      </a:r>
                    </a:p>
                    <a:p>
                      <a:r>
                        <a:rPr lang="pt-PT" b="1" dirty="0" smtClean="0"/>
                        <a:t>Insuspeito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Não  há alterações no prefixo nem na palavra a</a:t>
                      </a:r>
                      <a:r>
                        <a:rPr lang="pt-PT" b="1" baseline="0" dirty="0" smtClean="0"/>
                        <a:t>      q</a:t>
                      </a:r>
                      <a:r>
                        <a:rPr lang="pt-PT" b="1" dirty="0" smtClean="0"/>
                        <a:t>ue se associa.  </a:t>
                      </a:r>
                    </a:p>
                    <a:p>
                      <a:pPr>
                        <a:buNone/>
                      </a:pPr>
                      <a:r>
                        <a:rPr lang="pt-PT" b="1" dirty="0" smtClean="0"/>
                        <a:t>                                                                                                                             </a:t>
                      </a:r>
                    </a:p>
                    <a:p>
                      <a:endParaRPr lang="pt-PT" dirty="0"/>
                    </a:p>
                  </a:txBody>
                  <a:tcPr/>
                </a:tc>
              </a:tr>
              <a:tr h="1118512"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In + Imaginável </a:t>
                      </a:r>
                    </a:p>
                    <a:p>
                      <a:r>
                        <a:rPr lang="pt-PT" b="1" i="1" dirty="0" smtClean="0"/>
                        <a:t>In + Hábil </a:t>
                      </a:r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 </a:t>
                      </a:r>
                      <a:r>
                        <a:rPr lang="pt-PT" b="1" dirty="0" smtClean="0"/>
                        <a:t>Inimaginável </a:t>
                      </a:r>
                      <a:r>
                        <a:rPr lang="pt-PT" b="1" i="1" dirty="0" smtClean="0"/>
                        <a:t> </a:t>
                      </a:r>
                    </a:p>
                    <a:p>
                      <a:r>
                        <a:rPr lang="pt-PT" b="1" i="1" dirty="0" smtClean="0"/>
                        <a:t>Inábil</a:t>
                      </a:r>
                      <a:endParaRPr lang="pt-PT" b="1" dirty="0" smtClean="0"/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nas palavras com </a:t>
                      </a:r>
                      <a:r>
                        <a:rPr lang="pt-PT" b="1" u="sng" dirty="0" smtClean="0"/>
                        <a:t>h</a:t>
                      </a:r>
                      <a:r>
                        <a:rPr lang="pt-PT" b="1" dirty="0" smtClean="0"/>
                        <a:t>, o </a:t>
                      </a:r>
                      <a:r>
                        <a:rPr lang="pt-PT" b="1" u="sng" dirty="0" smtClean="0"/>
                        <a:t>n</a:t>
                      </a:r>
                      <a:r>
                        <a:rPr lang="pt-PT" b="1" dirty="0" smtClean="0"/>
                        <a:t> do prefixo in- mantém-se, mas desaparece o </a:t>
                      </a:r>
                      <a:r>
                        <a:rPr lang="pt-PT" b="1" u="sng" dirty="0" smtClean="0"/>
                        <a:t>h</a:t>
                      </a:r>
                      <a:r>
                        <a:rPr lang="pt-PT" b="1" u="none" dirty="0" smtClean="0"/>
                        <a:t>.</a:t>
                      </a:r>
                      <a:endParaRPr lang="pt-PT" dirty="0"/>
                    </a:p>
                  </a:txBody>
                  <a:tcPr/>
                </a:tc>
              </a:tr>
              <a:tr h="860394"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In + Perdoável </a:t>
                      </a:r>
                    </a:p>
                    <a:p>
                      <a:r>
                        <a:rPr lang="pt-PT" b="1" i="1" dirty="0" smtClean="0"/>
                        <a:t>In + Batível </a:t>
                      </a:r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Imperdoável</a:t>
                      </a:r>
                    </a:p>
                    <a:p>
                      <a:r>
                        <a:rPr lang="pt-PT" b="1" dirty="0" smtClean="0"/>
                        <a:t>Imbatível</a:t>
                      </a:r>
                      <a:endParaRPr lang="pt-PT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antes de </a:t>
                      </a:r>
                      <a:r>
                        <a:rPr lang="pt-PT" b="1" u="sng" dirty="0" smtClean="0"/>
                        <a:t>b</a:t>
                      </a:r>
                      <a:r>
                        <a:rPr lang="pt-PT" b="1" dirty="0" smtClean="0"/>
                        <a:t> ou </a:t>
                      </a:r>
                      <a:r>
                        <a:rPr lang="pt-PT" b="1" u="sng" dirty="0" smtClean="0"/>
                        <a:t>p</a:t>
                      </a:r>
                      <a:r>
                        <a:rPr lang="pt-PT" b="1" dirty="0" smtClean="0"/>
                        <a:t> escreve-se </a:t>
                      </a:r>
                      <a:r>
                        <a:rPr lang="pt-PT" b="1" u="sng" dirty="0" smtClean="0"/>
                        <a:t>m</a:t>
                      </a:r>
                      <a:r>
                        <a:rPr lang="pt-PT" b="1" dirty="0" smtClean="0"/>
                        <a:t>.</a:t>
                      </a:r>
                      <a:endParaRPr lang="pt-PT" dirty="0"/>
                    </a:p>
                  </a:txBody>
                  <a:tcPr/>
                </a:tc>
              </a:tr>
              <a:tr h="860394"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In + Real </a:t>
                      </a:r>
                    </a:p>
                    <a:p>
                      <a:r>
                        <a:rPr lang="pt-PT" b="1" i="1" dirty="0" smtClean="0"/>
                        <a:t>In + Legal </a:t>
                      </a:r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Irreal</a:t>
                      </a:r>
                    </a:p>
                    <a:p>
                      <a:r>
                        <a:rPr lang="pt-PT" b="1" dirty="0" smtClean="0"/>
                        <a:t>Ilegal</a:t>
                      </a:r>
                      <a:endParaRPr lang="pt-PT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antes de </a:t>
                      </a:r>
                      <a:r>
                        <a:rPr lang="pt-PT" b="1" u="sng" dirty="0" smtClean="0"/>
                        <a:t>r</a:t>
                      </a:r>
                      <a:r>
                        <a:rPr lang="pt-PT" b="1" dirty="0" smtClean="0"/>
                        <a:t>, o </a:t>
                      </a:r>
                      <a:r>
                        <a:rPr lang="pt-PT" b="1" u="sng" dirty="0" smtClean="0"/>
                        <a:t>n</a:t>
                      </a:r>
                      <a:r>
                        <a:rPr lang="pt-PT" b="1" dirty="0" smtClean="0"/>
                        <a:t> do prefixo </a:t>
                      </a:r>
                      <a:r>
                        <a:rPr lang="pt-PT" b="1" u="sng" dirty="0" smtClean="0"/>
                        <a:t>in</a:t>
                      </a:r>
                      <a:r>
                        <a:rPr lang="pt-PT" b="1" dirty="0" smtClean="0"/>
                        <a:t>-, transforma-se em </a:t>
                      </a:r>
                      <a:r>
                        <a:rPr lang="pt-PT" b="1" u="sng" dirty="0" smtClean="0"/>
                        <a:t>r.</a:t>
                      </a:r>
                      <a:endParaRPr lang="pt-PT" u="sng" dirty="0"/>
                    </a:p>
                  </a:txBody>
                  <a:tcPr/>
                </a:tc>
              </a:tr>
              <a:tr h="860394">
                <a:tc>
                  <a:txBody>
                    <a:bodyPr/>
                    <a:lstStyle/>
                    <a:p>
                      <a:r>
                        <a:rPr lang="pt-PT" b="1" i="1" dirty="0" smtClean="0"/>
                        <a:t>In + Mobilizar </a:t>
                      </a:r>
                    </a:p>
                    <a:p>
                      <a:r>
                        <a:rPr lang="pt-PT" b="1" i="1" dirty="0" smtClean="0"/>
                        <a:t>In + Negável </a:t>
                      </a:r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Imobilizar</a:t>
                      </a:r>
                    </a:p>
                    <a:p>
                      <a:r>
                        <a:rPr lang="pt-PT" b="1" dirty="0" smtClean="0"/>
                        <a:t>Inegável</a:t>
                      </a:r>
                      <a:endParaRPr lang="pt-PT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b="1" dirty="0" smtClean="0"/>
                        <a:t>antes de </a:t>
                      </a:r>
                      <a:r>
                        <a:rPr lang="pt-PT" b="1" u="sng" dirty="0" smtClean="0"/>
                        <a:t>m</a:t>
                      </a:r>
                      <a:r>
                        <a:rPr lang="pt-PT" b="1" dirty="0" smtClean="0"/>
                        <a:t>, </a:t>
                      </a:r>
                      <a:r>
                        <a:rPr lang="pt-PT" b="1" u="sng" dirty="0" smtClean="0"/>
                        <a:t>n</a:t>
                      </a:r>
                      <a:r>
                        <a:rPr lang="pt-PT" b="1" dirty="0" smtClean="0"/>
                        <a:t> ou </a:t>
                      </a:r>
                      <a:r>
                        <a:rPr lang="pt-PT" b="1" u="sng" dirty="0" smtClean="0"/>
                        <a:t>l</a:t>
                      </a:r>
                      <a:r>
                        <a:rPr lang="pt-PT" b="1" dirty="0" smtClean="0"/>
                        <a:t>, o </a:t>
                      </a:r>
                      <a:r>
                        <a:rPr lang="pt-PT" b="1" u="sng" dirty="0" smtClean="0"/>
                        <a:t>n</a:t>
                      </a:r>
                      <a:r>
                        <a:rPr lang="pt-PT" b="1" dirty="0" smtClean="0"/>
                        <a:t> do prefixo </a:t>
                      </a:r>
                      <a:r>
                        <a:rPr lang="pt-PT" b="1" u="sng" dirty="0" smtClean="0"/>
                        <a:t>in-</a:t>
                      </a:r>
                      <a:r>
                        <a:rPr lang="pt-PT" b="1" dirty="0" smtClean="0"/>
                        <a:t>, desaparece.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77BF8-6936-4003-B29D-9794B6DBB27B}" type="datetime1">
              <a:rPr lang="pt-PT" smtClean="0"/>
              <a:pPr/>
              <a:t>12-07-2012</a:t>
            </a:fld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PT" smtClean="0"/>
              <a:t>E.B.de Canidelo   " Aprender para ensinar"                              Ana Paula Coutinho e Julieta Sá Januário</a:t>
            </a:r>
            <a:endParaRPr lang="pt-PT" dirty="0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174EFA-4AED-4E55-B49D-1482128E6583}" type="slidenum">
              <a:rPr lang="pt-PT" smtClean="0"/>
              <a:pPr/>
              <a:t>9</a:t>
            </a:fld>
            <a:endParaRPr lang="pt-PT" dirty="0"/>
          </a:p>
        </p:txBody>
      </p:sp>
      <p:graphicFrame>
        <p:nvGraphicFramePr>
          <p:cNvPr id="8" name="Marcador de Posição de Conteúdo 3"/>
          <p:cNvGraphicFramePr>
            <a:graphicFrameLocks noGrp="1"/>
          </p:cNvGraphicFramePr>
          <p:nvPr>
            <p:ph idx="4294967295"/>
          </p:nvPr>
        </p:nvGraphicFramePr>
        <p:xfrm>
          <a:off x="0" y="795338"/>
          <a:ext cx="9144000" cy="71687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59832"/>
                <a:gridCol w="3036168"/>
                <a:gridCol w="3048000"/>
              </a:tblGrid>
              <a:tr h="96847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sz="2000" b="1" dirty="0" smtClean="0"/>
                        <a:t>Prefixo   in  +  Palavra Primitiva</a:t>
                      </a:r>
                      <a:r>
                        <a:rPr lang="pt-PT" sz="1800" b="1" dirty="0" smtClean="0"/>
                        <a:t> </a:t>
                      </a:r>
                      <a:endParaRPr lang="pt-PT" dirty="0" smtClean="0"/>
                    </a:p>
                    <a:p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b="1" dirty="0" smtClean="0"/>
                        <a:t>           Resultado 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1800" b="1" dirty="0" smtClean="0"/>
                        <a:t>          Conclusão</a:t>
                      </a:r>
                      <a:endParaRPr lang="pt-PT" dirty="0"/>
                    </a:p>
                  </a:txBody>
                  <a:tcPr/>
                </a:tc>
              </a:tr>
              <a:tr h="2088283"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In + Transitável </a:t>
                      </a:r>
                    </a:p>
                    <a:p>
                      <a:r>
                        <a:rPr lang="pt-PT" sz="2000" b="1" i="1" dirty="0" smtClean="0"/>
                        <a:t>In + Suspeito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Intransitável </a:t>
                      </a:r>
                    </a:p>
                    <a:p>
                      <a:r>
                        <a:rPr lang="pt-PT" sz="2000" b="1" dirty="0" smtClean="0"/>
                        <a:t>Insuspeito</a:t>
                      </a:r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Não  há alterações no prefixo nem na palavra  a</a:t>
                      </a:r>
                      <a:r>
                        <a:rPr lang="pt-PT" sz="2000" b="1" baseline="0" dirty="0" smtClean="0"/>
                        <a:t>  q</a:t>
                      </a:r>
                      <a:r>
                        <a:rPr lang="pt-PT" sz="2000" b="1" dirty="0" smtClean="0"/>
                        <a:t>ue  se associa.  </a:t>
                      </a:r>
                    </a:p>
                    <a:p>
                      <a:pPr>
                        <a:buNone/>
                      </a:pPr>
                      <a:r>
                        <a:rPr lang="pt-PT" sz="2000" b="1" dirty="0" smtClean="0"/>
                        <a:t>                                                                                                                             </a:t>
                      </a:r>
                    </a:p>
                    <a:p>
                      <a:endParaRPr lang="pt-PT" sz="2000" dirty="0"/>
                    </a:p>
                  </a:txBody>
                  <a:tcPr/>
                </a:tc>
              </a:tr>
              <a:tr h="1087575"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In + Imaginável </a:t>
                      </a:r>
                    </a:p>
                    <a:p>
                      <a:r>
                        <a:rPr lang="pt-PT" sz="2000" b="1" i="1" dirty="0" smtClean="0"/>
                        <a:t>In + Hábil </a:t>
                      </a:r>
                    </a:p>
                    <a:p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 </a:t>
                      </a:r>
                      <a:r>
                        <a:rPr lang="pt-PT" sz="2000" b="1" dirty="0" smtClean="0"/>
                        <a:t>Inimaginável </a:t>
                      </a:r>
                      <a:r>
                        <a:rPr lang="pt-PT" sz="2000" b="1" i="1" dirty="0" smtClean="0"/>
                        <a:t> </a:t>
                      </a:r>
                    </a:p>
                    <a:p>
                      <a:r>
                        <a:rPr lang="pt-PT" sz="2000" b="1" i="1" dirty="0" smtClean="0"/>
                        <a:t>Inábil</a:t>
                      </a:r>
                      <a:endParaRPr lang="pt-PT" sz="2000" b="1" dirty="0" smtClean="0"/>
                    </a:p>
                    <a:p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nas palavras com </a:t>
                      </a:r>
                      <a:r>
                        <a:rPr lang="pt-PT" sz="2000" b="1" u="sng" dirty="0" smtClean="0"/>
                        <a:t>h</a:t>
                      </a:r>
                      <a:r>
                        <a:rPr lang="pt-PT" sz="2000" b="1" dirty="0" smtClean="0"/>
                        <a:t>, o </a:t>
                      </a:r>
                      <a:r>
                        <a:rPr lang="pt-PT" sz="2000" b="1" u="sng" dirty="0" smtClean="0"/>
                        <a:t>n</a:t>
                      </a:r>
                      <a:r>
                        <a:rPr lang="pt-PT" sz="2000" b="1" dirty="0" smtClean="0"/>
                        <a:t> do prefixo in- mantém-se, mas desaparece o </a:t>
                      </a:r>
                      <a:r>
                        <a:rPr lang="pt-PT" sz="2000" b="1" u="sng" dirty="0" smtClean="0"/>
                        <a:t>h</a:t>
                      </a:r>
                      <a:r>
                        <a:rPr lang="pt-PT" sz="2000" b="1" u="none" dirty="0" smtClean="0"/>
                        <a:t>.</a:t>
                      </a:r>
                      <a:endParaRPr lang="pt-PT" sz="2000" dirty="0"/>
                    </a:p>
                  </a:txBody>
                  <a:tcPr/>
                </a:tc>
              </a:tr>
              <a:tr h="907949"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In + Perdoável </a:t>
                      </a:r>
                    </a:p>
                    <a:p>
                      <a:r>
                        <a:rPr lang="pt-PT" sz="2000" b="1" i="1" dirty="0" smtClean="0"/>
                        <a:t>In + Batível </a:t>
                      </a:r>
                    </a:p>
                    <a:p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Imperdoável</a:t>
                      </a:r>
                    </a:p>
                    <a:p>
                      <a:r>
                        <a:rPr lang="pt-PT" sz="2000" b="1" dirty="0" smtClean="0"/>
                        <a:t>Imbatível</a:t>
                      </a:r>
                      <a:endParaRPr lang="pt-PT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antes de </a:t>
                      </a:r>
                      <a:r>
                        <a:rPr lang="pt-PT" sz="2000" b="1" u="sng" dirty="0" smtClean="0"/>
                        <a:t>b</a:t>
                      </a:r>
                      <a:r>
                        <a:rPr lang="pt-PT" sz="2000" b="1" dirty="0" smtClean="0"/>
                        <a:t> ou </a:t>
                      </a:r>
                      <a:r>
                        <a:rPr lang="pt-PT" sz="2000" b="1" u="sng" dirty="0" smtClean="0"/>
                        <a:t>p</a:t>
                      </a:r>
                      <a:r>
                        <a:rPr lang="pt-PT" sz="2000" b="1" dirty="0" smtClean="0"/>
                        <a:t> escreve-se </a:t>
                      </a:r>
                      <a:r>
                        <a:rPr lang="pt-PT" sz="2000" b="1" u="sng" dirty="0" smtClean="0"/>
                        <a:t>m</a:t>
                      </a:r>
                      <a:r>
                        <a:rPr lang="pt-PT" sz="2000" b="1" dirty="0" smtClean="0"/>
                        <a:t>.</a:t>
                      </a:r>
                      <a:endParaRPr lang="pt-PT" sz="2000" dirty="0"/>
                    </a:p>
                  </a:txBody>
                  <a:tcPr/>
                </a:tc>
              </a:tr>
              <a:tr h="907949"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In + Real </a:t>
                      </a:r>
                    </a:p>
                    <a:p>
                      <a:r>
                        <a:rPr lang="pt-PT" sz="2000" b="1" i="1" dirty="0" smtClean="0"/>
                        <a:t>In + Legal </a:t>
                      </a:r>
                    </a:p>
                    <a:p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Irreal</a:t>
                      </a:r>
                    </a:p>
                    <a:p>
                      <a:r>
                        <a:rPr lang="pt-PT" sz="2000" b="1" dirty="0" smtClean="0"/>
                        <a:t>Ilegal</a:t>
                      </a:r>
                      <a:endParaRPr lang="pt-PT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antes de </a:t>
                      </a:r>
                      <a:r>
                        <a:rPr lang="pt-PT" sz="2000" b="1" u="sng" dirty="0" smtClean="0"/>
                        <a:t>r</a:t>
                      </a:r>
                      <a:r>
                        <a:rPr lang="pt-PT" sz="2000" b="1" dirty="0" smtClean="0"/>
                        <a:t>, o </a:t>
                      </a:r>
                      <a:r>
                        <a:rPr lang="pt-PT" sz="2000" b="1" u="sng" dirty="0" smtClean="0"/>
                        <a:t>n</a:t>
                      </a:r>
                      <a:r>
                        <a:rPr lang="pt-PT" sz="2000" b="1" dirty="0" smtClean="0"/>
                        <a:t> do prefixo </a:t>
                      </a:r>
                      <a:r>
                        <a:rPr lang="pt-PT" sz="2000" b="1" u="sng" dirty="0" smtClean="0"/>
                        <a:t>in</a:t>
                      </a:r>
                      <a:r>
                        <a:rPr lang="pt-PT" sz="2000" b="1" dirty="0" smtClean="0"/>
                        <a:t>-, transforma-se em </a:t>
                      </a:r>
                      <a:r>
                        <a:rPr lang="pt-PT" sz="2000" b="1" u="sng" dirty="0" smtClean="0"/>
                        <a:t>r.</a:t>
                      </a:r>
                      <a:endParaRPr lang="pt-PT" sz="2000" u="sng" dirty="0"/>
                    </a:p>
                  </a:txBody>
                  <a:tcPr/>
                </a:tc>
              </a:tr>
              <a:tr h="907949">
                <a:tc>
                  <a:txBody>
                    <a:bodyPr/>
                    <a:lstStyle/>
                    <a:p>
                      <a:r>
                        <a:rPr lang="pt-PT" sz="2000" b="1" i="1" dirty="0" smtClean="0"/>
                        <a:t>In + Mobilizar </a:t>
                      </a:r>
                    </a:p>
                    <a:p>
                      <a:r>
                        <a:rPr lang="pt-PT" sz="2000" b="1" i="1" dirty="0" smtClean="0"/>
                        <a:t>In + Negável </a:t>
                      </a:r>
                    </a:p>
                    <a:p>
                      <a:endParaRPr lang="pt-PT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Imobilizar</a:t>
                      </a:r>
                    </a:p>
                    <a:p>
                      <a:r>
                        <a:rPr lang="pt-PT" sz="2000" b="1" dirty="0" smtClean="0"/>
                        <a:t>Inegável</a:t>
                      </a:r>
                      <a:endParaRPr lang="pt-PT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000" b="1" dirty="0" smtClean="0"/>
                        <a:t>antes de </a:t>
                      </a:r>
                      <a:r>
                        <a:rPr lang="pt-PT" sz="2000" b="1" u="sng" dirty="0" smtClean="0"/>
                        <a:t>m</a:t>
                      </a:r>
                      <a:r>
                        <a:rPr lang="pt-PT" sz="2000" b="1" dirty="0" smtClean="0"/>
                        <a:t>, </a:t>
                      </a:r>
                      <a:r>
                        <a:rPr lang="pt-PT" sz="2000" b="1" u="sng" dirty="0" smtClean="0"/>
                        <a:t>n</a:t>
                      </a:r>
                      <a:r>
                        <a:rPr lang="pt-PT" sz="2000" b="1" dirty="0" smtClean="0"/>
                        <a:t> ou </a:t>
                      </a:r>
                      <a:r>
                        <a:rPr lang="pt-PT" sz="2000" b="1" u="sng" dirty="0" smtClean="0"/>
                        <a:t>l</a:t>
                      </a:r>
                      <a:r>
                        <a:rPr lang="pt-PT" sz="2000" b="1" dirty="0" smtClean="0"/>
                        <a:t>, o </a:t>
                      </a:r>
                      <a:r>
                        <a:rPr lang="pt-PT" sz="2000" b="1" u="sng" dirty="0" smtClean="0"/>
                        <a:t>n</a:t>
                      </a:r>
                      <a:r>
                        <a:rPr lang="pt-PT" sz="2000" b="1" dirty="0" smtClean="0"/>
                        <a:t> do prefixo </a:t>
                      </a:r>
                      <a:r>
                        <a:rPr lang="pt-PT" sz="2000" b="1" u="sng" dirty="0" smtClean="0"/>
                        <a:t>in-</a:t>
                      </a:r>
                      <a:r>
                        <a:rPr lang="pt-PT" sz="2000" b="1" dirty="0" smtClean="0"/>
                        <a:t>, desaparece.</a:t>
                      </a:r>
                      <a:endParaRPr lang="pt-PT" sz="20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1609</Words>
  <Application>Microsoft Office PowerPoint</Application>
  <PresentationFormat>Apresentação no Ecrã (4:3)</PresentationFormat>
  <Paragraphs>355</Paragraphs>
  <Slides>22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dos diapositivos</vt:lpstr>
      </vt:variant>
      <vt:variant>
        <vt:i4>22</vt:i4>
      </vt:variant>
    </vt:vector>
  </HeadingPairs>
  <TitlesOfParts>
    <vt:vector size="23" baseType="lpstr">
      <vt:lpstr>Tema do Office</vt:lpstr>
      <vt:lpstr>Diapositivo 1</vt:lpstr>
      <vt:lpstr>ATIVIDADES</vt:lpstr>
      <vt:lpstr>Diapositivo 3</vt:lpstr>
      <vt:lpstr>Diapositivo 4</vt:lpstr>
      <vt:lpstr>O ALFABETO</vt:lpstr>
      <vt:lpstr>O uso das maiúsculas e das minúsculas</vt:lpstr>
      <vt:lpstr>O uso das maiúsculas e das minúsculas</vt:lpstr>
      <vt:lpstr>O uso das maiúsculas e das minúsculas</vt:lpstr>
      <vt:lpstr>ATENTA NO SEGUINTE QUADRO:</vt:lpstr>
      <vt:lpstr>Diapositivo 10</vt:lpstr>
      <vt:lpstr>Escreve as palavras que se seguem, aplicando a regra “O que não se ouve não se escreve”:</vt:lpstr>
      <vt:lpstr>Diapositivo 12</vt:lpstr>
      <vt:lpstr>A Acentuação</vt:lpstr>
      <vt:lpstr>A ACENTUAÇÃO</vt:lpstr>
      <vt:lpstr>A ACENTUAÇÃO</vt:lpstr>
      <vt:lpstr>Indica as palavras que estão certas, segundo o novo acordo ortográfico:</vt:lpstr>
      <vt:lpstr>O HÍFEN</vt:lpstr>
      <vt:lpstr>O HÍFEN</vt:lpstr>
      <vt:lpstr>O HÍFEN</vt:lpstr>
      <vt:lpstr>Indica as palavras que não estão adequadas ao novo acordo:</vt:lpstr>
      <vt:lpstr>As palavras a negrito foram corrigidas:</vt:lpstr>
      <vt:lpstr>Índice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Diapositivo 1</dc:title>
  <dc:creator>Lúcia Vaz Pedro</dc:creator>
  <cp:lastModifiedBy>paula</cp:lastModifiedBy>
  <cp:revision>81</cp:revision>
  <dcterms:created xsi:type="dcterms:W3CDTF">2011-01-21T20:31:07Z</dcterms:created>
  <dcterms:modified xsi:type="dcterms:W3CDTF">2012-07-12T09:50:54Z</dcterms:modified>
</cp:coreProperties>
</file>

<file path=docProps/thumbnail.jpeg>
</file>